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47.xml" ContentType="application/vnd.openxmlformats-officedocument.presentationml.slide+xml"/>
  <Override PartName="/ppt/slides/slide48.xml" ContentType="application/vnd.openxmlformats-officedocument.presentationml.slide+xml"/>
  <Override PartName="/ppt/diagrams/layout10.xml" ContentType="application/vnd.openxmlformats-officedocument.drawingml.diagramLayout+xml"/>
  <Override PartName="/ppt/diagrams/data10.xml" ContentType="application/vnd.openxmlformats-officedocument.drawingml.diagramData+xml"/>
  <Override PartName="/ppt/slideLayouts/slideLayout70.xml" ContentType="application/vnd.openxmlformats-officedocument.presentationml.slideLayout+xml"/>
  <Override PartName="/ppt/diagrams/drawing10.xml" ContentType="application/vnd.ms-office.drawingml.diagramDrawing+xml"/>
  <Override PartName="/ppt/diagrams/colors10.xml" ContentType="application/vnd.openxmlformats-officedocument.drawingml.diagramColors+xml"/>
  <Override PartName="/ppt/diagrams/quickStyle10.xml" ContentType="application/vnd.openxmlformats-officedocument.drawingml.diagramStyle+xml"/>
  <Override PartName="/ppt/comments/modernComment_11B_61315682.xml" ContentType="application/vnd.ms-powerpoint.comments+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314" r:id="rId3"/>
    <p:sldId id="265" r:id="rId4"/>
    <p:sldId id="283" r:id="rId5"/>
    <p:sldId id="280" r:id="rId6"/>
    <p:sldId id="294" r:id="rId7"/>
    <p:sldId id="266" r:id="rId8"/>
    <p:sldId id="267" r:id="rId9"/>
    <p:sldId id="282" r:id="rId10"/>
    <p:sldId id="306" r:id="rId11"/>
    <p:sldId id="321" r:id="rId12"/>
    <p:sldId id="276" r:id="rId13"/>
    <p:sldId id="268" r:id="rId14"/>
    <p:sldId id="269" r:id="rId15"/>
    <p:sldId id="270" r:id="rId16"/>
    <p:sldId id="271" r:id="rId17"/>
    <p:sldId id="315" r:id="rId18"/>
    <p:sldId id="318" r:id="rId19"/>
    <p:sldId id="296" r:id="rId20"/>
    <p:sldId id="298" r:id="rId21"/>
    <p:sldId id="275" r:id="rId22"/>
    <p:sldId id="287" r:id="rId23"/>
    <p:sldId id="307" r:id="rId24"/>
    <p:sldId id="309" r:id="rId25"/>
    <p:sldId id="310" r:id="rId26"/>
    <p:sldId id="311" r:id="rId27"/>
    <p:sldId id="319" r:id="rId28"/>
    <p:sldId id="320" r:id="rId29"/>
    <p:sldId id="27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8A8A50-09F3-3A17-99B3-34FA2BFA56B8}" name="Zoey Spitzer" initials="ZS" userId="4ec38ccf076f7cf5" providerId="Windows Live"/>
  <p188:author id="{1BC80B59-9F71-FC92-5A09-49A44196117D}" name="Colby, Bonnie G - (bcolby)" initials="BC" userId="S::bcolby@arizona.edu::871a6d85-5753-4549-a320-ee2034dd836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3414" autoAdjust="0"/>
  </p:normalViewPr>
  <p:slideViewPr>
    <p:cSldViewPr snapToGrid="0">
      <p:cViewPr varScale="1">
        <p:scale>
          <a:sx n="57" d="100"/>
          <a:sy n="57" d="100"/>
        </p:scale>
        <p:origin x="12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oeys\Documents\Thesis\Census_Data\Social\Output\race_percen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2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Sheet1!$B$4</c:f>
              <c:strCache>
                <c:ptCount val="1"/>
                <c:pt idx="0">
                  <c:v>Population Percentages by Race &amp; Ethnicity in the CRB</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6421-40DF-A6F7-D4F9B1140DD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6421-40DF-A6F7-D4F9B1140DD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6421-40DF-A6F7-D4F9B1140DD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6421-40DF-A6F7-D4F9B1140DD5}"/>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6421-40DF-A6F7-D4F9B1140DD5}"/>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Sheet1!$A$5:$A$9</c:f>
              <c:strCache>
                <c:ptCount val="5"/>
                <c:pt idx="0">
                  <c:v>White</c:v>
                </c:pt>
                <c:pt idx="1">
                  <c:v>Black</c:v>
                </c:pt>
                <c:pt idx="2">
                  <c:v>American Indian</c:v>
                </c:pt>
                <c:pt idx="3">
                  <c:v>Other</c:v>
                </c:pt>
                <c:pt idx="4">
                  <c:v>Hispanic</c:v>
                </c:pt>
              </c:strCache>
            </c:strRef>
          </c:cat>
          <c:val>
            <c:numRef>
              <c:f>Sheet1!$B$5:$B$9</c:f>
              <c:numCache>
                <c:formatCode>0.0%</c:formatCode>
                <c:ptCount val="5"/>
                <c:pt idx="0">
                  <c:v>0.44845576391200759</c:v>
                </c:pt>
                <c:pt idx="1">
                  <c:v>5.1526032575506829E-2</c:v>
                </c:pt>
                <c:pt idx="2">
                  <c:v>1.4697971068622209E-2</c:v>
                </c:pt>
                <c:pt idx="3">
                  <c:v>0.1211040066252219</c:v>
                </c:pt>
                <c:pt idx="4">
                  <c:v>0.36421622581864138</c:v>
                </c:pt>
              </c:numCache>
            </c:numRef>
          </c:val>
          <c:extLst>
            <c:ext xmlns:c16="http://schemas.microsoft.com/office/drawing/2014/chart" uri="{C3380CC4-5D6E-409C-BE32-E72D297353CC}">
              <c16:uniqueId val="{0000000A-6421-40DF-A6F7-D4F9B1140DD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B_61315682.xml><?xml version="1.0" encoding="utf-8"?>
<p188:cmLst xmlns:a="http://schemas.openxmlformats.org/drawingml/2006/main" xmlns:r="http://schemas.openxmlformats.org/officeDocument/2006/relationships" xmlns:p188="http://schemas.microsoft.com/office/powerpoint/2018/8/main">
  <p188:cm id="{3975BF33-F98E-A44E-8661-F5A0D14958A9}" authorId="{1BC80B59-9F71-FC92-5A09-49A44196117D}" created="2024-05-06T14:31:45.339">
    <pc:sldMkLst xmlns:pc="http://schemas.microsoft.com/office/powerpoint/2013/main/command">
      <pc:docMk/>
      <pc:sldMk cId="1630623362" sldId="283"/>
    </pc:sldMkLst>
    <p188:replyLst>
      <p188:reply id="{5470645B-FE8D-41D2-B364-7059900A9470}" authorId="{3E8A8A50-09F3-3A17-99B3-34FA2BFA56B8}" created="2024-05-07T04:08:40.243">
        <p188:txBody>
          <a:bodyPr/>
          <a:lstStyle/>
          <a:p>
            <a:r>
              <a:rPr lang="en-US"/>
              <a:t>I have this is transition slide</a:t>
            </a:r>
          </a:p>
        </p188:txBody>
      </p188:reply>
    </p188:replyLst>
    <p188:txBody>
      <a:bodyPr/>
      <a:lstStyle/>
      <a:p>
        <a:r>
          <a:rPr lang="en-US"/>
          <a:t>Suggest showing this slide in main presentation. And use it to explain that you are looking at geographic basin PLUS areas receiving water exported from geographic basin.</a:t>
        </a:r>
      </a:p>
    </p188:txBody>
    <p188:extLst>
      <p:ext xmlns:p="http://schemas.openxmlformats.org/presentationml/2006/main" uri="{57CB4572-C831-44C2-8A1C-0ADB6CCDFE69}">
        <p223:reactions xmlns:p223="http://schemas.microsoft.com/office/powerpoint/2022/03/main">
          <p223:rxn type="👍">
            <p223:instance time="2024-05-07T04:08:42.106" authorId="{3E8A8A50-09F3-3A17-99B3-34FA2BFA56B8}"/>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CD06D-ED0F-4D43-A52C-2B98B848C7E8}"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972110F-4E99-47E2-AC30-B60816DAB61B}">
      <dgm:prSet phldrT="[Text]"/>
      <dgm:spPr/>
      <dgm:t>
        <a:bodyPr/>
        <a:lstStyle/>
        <a:p>
          <a:r>
            <a:rPr lang="en-US" dirty="0"/>
            <a:t>ACS Population Breakdown</a:t>
          </a:r>
        </a:p>
      </dgm:t>
    </dgm:pt>
    <dgm:pt modelId="{748D22B5-A9E3-4D7B-AAF1-4350934D6E8B}" type="parTrans" cxnId="{82F39CCB-75F2-45BA-836C-040A048CDA17}">
      <dgm:prSet/>
      <dgm:spPr/>
      <dgm:t>
        <a:bodyPr/>
        <a:lstStyle/>
        <a:p>
          <a:endParaRPr lang="en-US"/>
        </a:p>
      </dgm:t>
    </dgm:pt>
    <dgm:pt modelId="{88896E3B-ADC2-455D-8D14-9FB234A4E207}" type="sibTrans" cxnId="{82F39CCB-75F2-45BA-836C-040A048CDA17}">
      <dgm:prSet/>
      <dgm:spPr/>
      <dgm:t>
        <a:bodyPr/>
        <a:lstStyle/>
        <a:p>
          <a:endParaRPr lang="en-US"/>
        </a:p>
      </dgm:t>
    </dgm:pt>
    <dgm:pt modelId="{8C568299-F07B-4D22-A65C-76F7D5D53CF9}">
      <dgm:prSet phldrT="[Text]"/>
      <dgm:spPr/>
      <dgm:t>
        <a:bodyPr/>
        <a:lstStyle/>
        <a:p>
          <a:r>
            <a:rPr lang="en-US" dirty="0"/>
            <a:t>White</a:t>
          </a:r>
        </a:p>
      </dgm:t>
    </dgm:pt>
    <dgm:pt modelId="{0DB0D89A-EF8F-4BC0-AAC2-082501E4C696}" type="parTrans" cxnId="{1A07E7B5-0321-41B3-873D-B24CF79F8518}">
      <dgm:prSet/>
      <dgm:spPr/>
      <dgm:t>
        <a:bodyPr/>
        <a:lstStyle/>
        <a:p>
          <a:endParaRPr lang="en-US"/>
        </a:p>
      </dgm:t>
    </dgm:pt>
    <dgm:pt modelId="{9B74CB56-C617-4C6B-B42F-E50FA6836D4A}" type="sibTrans" cxnId="{1A07E7B5-0321-41B3-873D-B24CF79F8518}">
      <dgm:prSet/>
      <dgm:spPr/>
      <dgm:t>
        <a:bodyPr/>
        <a:lstStyle/>
        <a:p>
          <a:endParaRPr lang="en-US"/>
        </a:p>
      </dgm:t>
    </dgm:pt>
    <dgm:pt modelId="{D35F41A3-9306-4990-B326-4DEC757C40A2}">
      <dgm:prSet phldrT="[Text]"/>
      <dgm:spPr/>
      <dgm:t>
        <a:bodyPr/>
        <a:lstStyle/>
        <a:p>
          <a:r>
            <a:rPr lang="en-US" dirty="0"/>
            <a:t>People of Color (Black, Asian, etc.)</a:t>
          </a:r>
        </a:p>
      </dgm:t>
    </dgm:pt>
    <dgm:pt modelId="{BD9C6ADB-D420-4920-B814-8633E5CEC424}" type="parTrans" cxnId="{04886BB2-910A-4A72-BCEB-B2135443EC79}">
      <dgm:prSet/>
      <dgm:spPr/>
      <dgm:t>
        <a:bodyPr/>
        <a:lstStyle/>
        <a:p>
          <a:endParaRPr lang="en-US"/>
        </a:p>
      </dgm:t>
    </dgm:pt>
    <dgm:pt modelId="{6109158A-7824-4CBD-A452-96690B792FD3}" type="sibTrans" cxnId="{04886BB2-910A-4A72-BCEB-B2135443EC79}">
      <dgm:prSet/>
      <dgm:spPr/>
      <dgm:t>
        <a:bodyPr/>
        <a:lstStyle/>
        <a:p>
          <a:endParaRPr lang="en-US"/>
        </a:p>
      </dgm:t>
    </dgm:pt>
    <dgm:pt modelId="{E78150D0-89BB-4357-B7A4-6888CFF43EF5}">
      <dgm:prSet phldrT="[Text]"/>
      <dgm:spPr/>
      <dgm:t>
        <a:bodyPr/>
        <a:lstStyle/>
        <a:p>
          <a:r>
            <a:rPr lang="en-US" dirty="0"/>
            <a:t>Non-Hispanic or Latino</a:t>
          </a:r>
        </a:p>
      </dgm:t>
    </dgm:pt>
    <dgm:pt modelId="{F00AC5C1-C7BB-43FB-AAE2-D9836F65A372}" type="parTrans" cxnId="{4BFAB331-8B98-43A3-9704-3F1AB33AE59B}">
      <dgm:prSet/>
      <dgm:spPr/>
      <dgm:t>
        <a:bodyPr/>
        <a:lstStyle/>
        <a:p>
          <a:endParaRPr lang="en-US"/>
        </a:p>
      </dgm:t>
    </dgm:pt>
    <dgm:pt modelId="{917E9516-42BF-41AE-A07D-E6591B1124A2}" type="sibTrans" cxnId="{4BFAB331-8B98-43A3-9704-3F1AB33AE59B}">
      <dgm:prSet/>
      <dgm:spPr/>
      <dgm:t>
        <a:bodyPr/>
        <a:lstStyle/>
        <a:p>
          <a:endParaRPr lang="en-US"/>
        </a:p>
      </dgm:t>
    </dgm:pt>
    <dgm:pt modelId="{A9A9BC1F-0339-4293-BA84-DC539F075CE4}">
      <dgm:prSet phldrT="[Text]"/>
      <dgm:spPr/>
      <dgm:t>
        <a:bodyPr/>
        <a:lstStyle/>
        <a:p>
          <a:r>
            <a:rPr lang="en-US" dirty="0"/>
            <a:t>White</a:t>
          </a:r>
        </a:p>
      </dgm:t>
    </dgm:pt>
    <dgm:pt modelId="{0637EB62-69AF-4E67-96A9-62E8C6A3254D}" type="parTrans" cxnId="{00DC1031-F695-4EF0-B3CC-124CB530C9B1}">
      <dgm:prSet/>
      <dgm:spPr/>
      <dgm:t>
        <a:bodyPr/>
        <a:lstStyle/>
        <a:p>
          <a:endParaRPr lang="en-US"/>
        </a:p>
      </dgm:t>
    </dgm:pt>
    <dgm:pt modelId="{EEED67D3-24EF-4424-9749-C2940E917162}" type="sibTrans" cxnId="{00DC1031-F695-4EF0-B3CC-124CB530C9B1}">
      <dgm:prSet/>
      <dgm:spPr/>
      <dgm:t>
        <a:bodyPr/>
        <a:lstStyle/>
        <a:p>
          <a:endParaRPr lang="en-US"/>
        </a:p>
      </dgm:t>
    </dgm:pt>
    <dgm:pt modelId="{743D39E6-E5A6-4FAE-9269-8BA4DB7A4A88}">
      <dgm:prSet phldrT="[Text]"/>
      <dgm:spPr/>
      <dgm:t>
        <a:bodyPr/>
        <a:lstStyle/>
        <a:p>
          <a:r>
            <a:rPr lang="en-US" dirty="0"/>
            <a:t>Ethnicity</a:t>
          </a:r>
        </a:p>
      </dgm:t>
    </dgm:pt>
    <dgm:pt modelId="{6E6C3878-C6C9-4B09-8AA9-02DF1F40E068}" type="parTrans" cxnId="{DA862A23-044D-42C9-A6CA-88841B800225}">
      <dgm:prSet/>
      <dgm:spPr/>
      <dgm:t>
        <a:bodyPr/>
        <a:lstStyle/>
        <a:p>
          <a:endParaRPr lang="en-US"/>
        </a:p>
      </dgm:t>
    </dgm:pt>
    <dgm:pt modelId="{9792B759-013B-4B7A-B7B5-F52153B00110}" type="sibTrans" cxnId="{DA862A23-044D-42C9-A6CA-88841B800225}">
      <dgm:prSet/>
      <dgm:spPr/>
      <dgm:t>
        <a:bodyPr/>
        <a:lstStyle/>
        <a:p>
          <a:endParaRPr lang="en-US"/>
        </a:p>
      </dgm:t>
    </dgm:pt>
    <dgm:pt modelId="{8BC2B849-6801-4CD9-B950-F2744E4B008A}">
      <dgm:prSet phldrT="[Text]"/>
      <dgm:spPr/>
      <dgm:t>
        <a:bodyPr/>
        <a:lstStyle/>
        <a:p>
          <a:r>
            <a:rPr lang="en-US" dirty="0"/>
            <a:t>Race</a:t>
          </a:r>
        </a:p>
      </dgm:t>
    </dgm:pt>
    <dgm:pt modelId="{24232C05-415F-479B-BC1E-6017BE9F6F04}" type="parTrans" cxnId="{D561A5FE-3303-4730-BD00-1B50C5AA86AF}">
      <dgm:prSet/>
      <dgm:spPr/>
      <dgm:t>
        <a:bodyPr/>
        <a:lstStyle/>
        <a:p>
          <a:endParaRPr lang="en-US"/>
        </a:p>
      </dgm:t>
    </dgm:pt>
    <dgm:pt modelId="{20245CD2-3A44-46E2-982A-F1F640EAF802}" type="sibTrans" cxnId="{D561A5FE-3303-4730-BD00-1B50C5AA86AF}">
      <dgm:prSet/>
      <dgm:spPr/>
      <dgm:t>
        <a:bodyPr/>
        <a:lstStyle/>
        <a:p>
          <a:endParaRPr lang="en-US"/>
        </a:p>
      </dgm:t>
    </dgm:pt>
    <dgm:pt modelId="{EC948A3B-DF2A-4EF4-9352-C0799E318FCC}">
      <dgm:prSet phldrT="[Text]"/>
      <dgm:spPr/>
      <dgm:t>
        <a:bodyPr/>
        <a:lstStyle/>
        <a:p>
          <a:r>
            <a:rPr lang="en-US" dirty="0"/>
            <a:t>People of Color (Black, Asian, etc.)</a:t>
          </a:r>
        </a:p>
      </dgm:t>
    </dgm:pt>
    <dgm:pt modelId="{47D597D3-4EAB-423D-BA79-E43FD434E635}" type="parTrans" cxnId="{CC69CB3D-C0B3-4183-A14C-600197C21C7E}">
      <dgm:prSet/>
      <dgm:spPr/>
      <dgm:t>
        <a:bodyPr/>
        <a:lstStyle/>
        <a:p>
          <a:endParaRPr lang="en-US"/>
        </a:p>
      </dgm:t>
    </dgm:pt>
    <dgm:pt modelId="{24E57ADE-0C98-4894-AB6F-95AFB0D5105A}" type="sibTrans" cxnId="{CC69CB3D-C0B3-4183-A14C-600197C21C7E}">
      <dgm:prSet/>
      <dgm:spPr/>
      <dgm:t>
        <a:bodyPr/>
        <a:lstStyle/>
        <a:p>
          <a:endParaRPr lang="en-US"/>
        </a:p>
      </dgm:t>
    </dgm:pt>
    <dgm:pt modelId="{73600298-9045-4517-87AB-EF4D271269E2}">
      <dgm:prSet phldrT="[Text]"/>
      <dgm:spPr/>
      <dgm:t>
        <a:bodyPr/>
        <a:lstStyle/>
        <a:p>
          <a:r>
            <a:rPr lang="en-US" dirty="0"/>
            <a:t>Hispanic or Latino</a:t>
          </a:r>
        </a:p>
      </dgm:t>
    </dgm:pt>
    <dgm:pt modelId="{23BEE482-275F-479F-A63D-B413A3683021}" type="sibTrans" cxnId="{7EFA0DE3-6C2C-49F3-B808-987ACFCECC22}">
      <dgm:prSet/>
      <dgm:spPr/>
      <dgm:t>
        <a:bodyPr/>
        <a:lstStyle/>
        <a:p>
          <a:endParaRPr lang="en-US"/>
        </a:p>
      </dgm:t>
    </dgm:pt>
    <dgm:pt modelId="{546E25A2-DBBE-4966-BAE9-92CA66FC1414}" type="parTrans" cxnId="{7EFA0DE3-6C2C-49F3-B808-987ACFCECC22}">
      <dgm:prSet/>
      <dgm:spPr/>
      <dgm:t>
        <a:bodyPr/>
        <a:lstStyle/>
        <a:p>
          <a:endParaRPr lang="en-US"/>
        </a:p>
      </dgm:t>
    </dgm:pt>
    <dgm:pt modelId="{203F62BA-E403-439E-BF16-ECF13D0F6419}">
      <dgm:prSet phldrT="[Text]"/>
      <dgm:spPr/>
      <dgm:t>
        <a:bodyPr/>
        <a:lstStyle/>
        <a:p>
          <a:r>
            <a:rPr lang="en-US" dirty="0"/>
            <a:t>Two Categories:</a:t>
          </a:r>
        </a:p>
      </dgm:t>
    </dgm:pt>
    <dgm:pt modelId="{0898BC5E-BC4C-4636-B252-CA723C443D7E}" type="sibTrans" cxnId="{41296213-A3D9-4868-801D-73F91552C2EB}">
      <dgm:prSet/>
      <dgm:spPr/>
      <dgm:t>
        <a:bodyPr/>
        <a:lstStyle/>
        <a:p>
          <a:endParaRPr lang="en-US"/>
        </a:p>
      </dgm:t>
    </dgm:pt>
    <dgm:pt modelId="{24CB4D9A-C50A-42D9-819C-5C611F1960AC}" type="parTrans" cxnId="{41296213-A3D9-4868-801D-73F91552C2EB}">
      <dgm:prSet/>
      <dgm:spPr/>
      <dgm:t>
        <a:bodyPr/>
        <a:lstStyle/>
        <a:p>
          <a:endParaRPr lang="en-US"/>
        </a:p>
      </dgm:t>
    </dgm:pt>
    <dgm:pt modelId="{91B2D517-AB50-4B72-8E7B-7081AE8CB871}" type="pres">
      <dgm:prSet presAssocID="{CA2CD06D-ED0F-4D43-A52C-2B98B848C7E8}" presName="mainComposite" presStyleCnt="0">
        <dgm:presLayoutVars>
          <dgm:chPref val="1"/>
          <dgm:dir/>
          <dgm:animOne val="branch"/>
          <dgm:animLvl val="lvl"/>
          <dgm:resizeHandles val="exact"/>
        </dgm:presLayoutVars>
      </dgm:prSet>
      <dgm:spPr/>
    </dgm:pt>
    <dgm:pt modelId="{C97BFD11-2D6A-4A64-A8EC-3A902488A4D2}" type="pres">
      <dgm:prSet presAssocID="{CA2CD06D-ED0F-4D43-A52C-2B98B848C7E8}" presName="hierFlow" presStyleCnt="0"/>
      <dgm:spPr/>
    </dgm:pt>
    <dgm:pt modelId="{EE2E11E4-DE83-44AD-88B0-F4A467BF0FE4}" type="pres">
      <dgm:prSet presAssocID="{CA2CD06D-ED0F-4D43-A52C-2B98B848C7E8}" presName="firstBuf" presStyleCnt="0"/>
      <dgm:spPr/>
    </dgm:pt>
    <dgm:pt modelId="{C71ECD6A-0D5E-40D2-8188-06E222E3A495}" type="pres">
      <dgm:prSet presAssocID="{CA2CD06D-ED0F-4D43-A52C-2B98B848C7E8}" presName="hierChild1" presStyleCnt="0">
        <dgm:presLayoutVars>
          <dgm:chPref val="1"/>
          <dgm:animOne val="branch"/>
          <dgm:animLvl val="lvl"/>
        </dgm:presLayoutVars>
      </dgm:prSet>
      <dgm:spPr/>
    </dgm:pt>
    <dgm:pt modelId="{C07BA77C-94B0-4F89-AD13-CE949D2D09E4}" type="pres">
      <dgm:prSet presAssocID="{2972110F-4E99-47E2-AC30-B60816DAB61B}" presName="Name14" presStyleCnt="0"/>
      <dgm:spPr/>
    </dgm:pt>
    <dgm:pt modelId="{77867581-F0C7-4A99-A034-847BE0C6C5E3}" type="pres">
      <dgm:prSet presAssocID="{2972110F-4E99-47E2-AC30-B60816DAB61B}" presName="level1Shape" presStyleLbl="node0" presStyleIdx="0" presStyleCnt="1">
        <dgm:presLayoutVars>
          <dgm:chPref val="3"/>
        </dgm:presLayoutVars>
      </dgm:prSet>
      <dgm:spPr/>
    </dgm:pt>
    <dgm:pt modelId="{A7FB0EBE-AE88-4A0F-9656-1E4DC31CE009}" type="pres">
      <dgm:prSet presAssocID="{2972110F-4E99-47E2-AC30-B60816DAB61B}" presName="hierChild2" presStyleCnt="0"/>
      <dgm:spPr/>
    </dgm:pt>
    <dgm:pt modelId="{2E5EBA26-0F9B-47AF-A20D-AA1F57F301DA}" type="pres">
      <dgm:prSet presAssocID="{546E25A2-DBBE-4966-BAE9-92CA66FC1414}" presName="Name19" presStyleLbl="parChTrans1D2" presStyleIdx="0" presStyleCnt="2"/>
      <dgm:spPr/>
    </dgm:pt>
    <dgm:pt modelId="{AF6797B3-C4A2-457A-99F6-B73F802F3F45}" type="pres">
      <dgm:prSet presAssocID="{73600298-9045-4517-87AB-EF4D271269E2}" presName="Name21" presStyleCnt="0"/>
      <dgm:spPr/>
    </dgm:pt>
    <dgm:pt modelId="{71A58707-3D05-4E0F-803C-AEF0E9828B5E}" type="pres">
      <dgm:prSet presAssocID="{73600298-9045-4517-87AB-EF4D271269E2}" presName="level2Shape" presStyleLbl="node2" presStyleIdx="0" presStyleCnt="2"/>
      <dgm:spPr/>
    </dgm:pt>
    <dgm:pt modelId="{4CC37D9F-AD26-42E4-BFE0-0044679AADE3}" type="pres">
      <dgm:prSet presAssocID="{73600298-9045-4517-87AB-EF4D271269E2}" presName="hierChild3" presStyleCnt="0"/>
      <dgm:spPr/>
    </dgm:pt>
    <dgm:pt modelId="{F55EE5A2-9D22-4697-AD31-9B5E79F044EE}" type="pres">
      <dgm:prSet presAssocID="{0DB0D89A-EF8F-4BC0-AAC2-082501E4C696}" presName="Name19" presStyleLbl="parChTrans1D3" presStyleIdx="0" presStyleCnt="4"/>
      <dgm:spPr/>
    </dgm:pt>
    <dgm:pt modelId="{1B6BD4D2-D0DD-48E8-BDAD-36F5DD9B4B9F}" type="pres">
      <dgm:prSet presAssocID="{8C568299-F07B-4D22-A65C-76F7D5D53CF9}" presName="Name21" presStyleCnt="0"/>
      <dgm:spPr/>
    </dgm:pt>
    <dgm:pt modelId="{07C8F1E6-D634-4DA4-8A19-0AC5B12BD23A}" type="pres">
      <dgm:prSet presAssocID="{8C568299-F07B-4D22-A65C-76F7D5D53CF9}" presName="level2Shape" presStyleLbl="node3" presStyleIdx="0" presStyleCnt="4"/>
      <dgm:spPr/>
    </dgm:pt>
    <dgm:pt modelId="{C37C527F-D131-428F-A108-9901CBB3A476}" type="pres">
      <dgm:prSet presAssocID="{8C568299-F07B-4D22-A65C-76F7D5D53CF9}" presName="hierChild3" presStyleCnt="0"/>
      <dgm:spPr/>
    </dgm:pt>
    <dgm:pt modelId="{CB04B662-469B-42D1-BD3A-8FCAA3FD2CF9}" type="pres">
      <dgm:prSet presAssocID="{BD9C6ADB-D420-4920-B814-8633E5CEC424}" presName="Name19" presStyleLbl="parChTrans1D3" presStyleIdx="1" presStyleCnt="4"/>
      <dgm:spPr/>
    </dgm:pt>
    <dgm:pt modelId="{C50D66A1-4E84-4110-8480-BA60074FB895}" type="pres">
      <dgm:prSet presAssocID="{D35F41A3-9306-4990-B326-4DEC757C40A2}" presName="Name21" presStyleCnt="0"/>
      <dgm:spPr/>
    </dgm:pt>
    <dgm:pt modelId="{D948B074-F7BE-4619-9982-5AC788522687}" type="pres">
      <dgm:prSet presAssocID="{D35F41A3-9306-4990-B326-4DEC757C40A2}" presName="level2Shape" presStyleLbl="node3" presStyleIdx="1" presStyleCnt="4"/>
      <dgm:spPr/>
    </dgm:pt>
    <dgm:pt modelId="{1033E002-FF62-4420-95BF-E82ADB3CCF3F}" type="pres">
      <dgm:prSet presAssocID="{D35F41A3-9306-4990-B326-4DEC757C40A2}" presName="hierChild3" presStyleCnt="0"/>
      <dgm:spPr/>
    </dgm:pt>
    <dgm:pt modelId="{FB0F7046-622D-4CE1-81BA-4D437CDA9D71}" type="pres">
      <dgm:prSet presAssocID="{F00AC5C1-C7BB-43FB-AAE2-D9836F65A372}" presName="Name19" presStyleLbl="parChTrans1D2" presStyleIdx="1" presStyleCnt="2"/>
      <dgm:spPr/>
    </dgm:pt>
    <dgm:pt modelId="{9F0D6FB0-1081-4C2B-AF76-5948587BADFC}" type="pres">
      <dgm:prSet presAssocID="{E78150D0-89BB-4357-B7A4-6888CFF43EF5}" presName="Name21" presStyleCnt="0"/>
      <dgm:spPr/>
    </dgm:pt>
    <dgm:pt modelId="{ADD907C1-B348-485D-8953-CA9A2403FC17}" type="pres">
      <dgm:prSet presAssocID="{E78150D0-89BB-4357-B7A4-6888CFF43EF5}" presName="level2Shape" presStyleLbl="node2" presStyleIdx="1" presStyleCnt="2"/>
      <dgm:spPr/>
    </dgm:pt>
    <dgm:pt modelId="{D89AC164-C0B5-4571-95EE-ADA6C13D75D0}" type="pres">
      <dgm:prSet presAssocID="{E78150D0-89BB-4357-B7A4-6888CFF43EF5}" presName="hierChild3" presStyleCnt="0"/>
      <dgm:spPr/>
    </dgm:pt>
    <dgm:pt modelId="{E023CFEF-A82E-4A83-A969-AE5DB0D4CE32}" type="pres">
      <dgm:prSet presAssocID="{0637EB62-69AF-4E67-96A9-62E8C6A3254D}" presName="Name19" presStyleLbl="parChTrans1D3" presStyleIdx="2" presStyleCnt="4"/>
      <dgm:spPr/>
    </dgm:pt>
    <dgm:pt modelId="{F3682F6D-4209-421B-BC7C-04B398AFCBF8}" type="pres">
      <dgm:prSet presAssocID="{A9A9BC1F-0339-4293-BA84-DC539F075CE4}" presName="Name21" presStyleCnt="0"/>
      <dgm:spPr/>
    </dgm:pt>
    <dgm:pt modelId="{B9050177-BEA1-4A20-B9E3-43F8D5A1C538}" type="pres">
      <dgm:prSet presAssocID="{A9A9BC1F-0339-4293-BA84-DC539F075CE4}" presName="level2Shape" presStyleLbl="node3" presStyleIdx="2" presStyleCnt="4"/>
      <dgm:spPr/>
    </dgm:pt>
    <dgm:pt modelId="{A8EA6F1F-B645-4273-B45C-98F2F760D051}" type="pres">
      <dgm:prSet presAssocID="{A9A9BC1F-0339-4293-BA84-DC539F075CE4}" presName="hierChild3" presStyleCnt="0"/>
      <dgm:spPr/>
    </dgm:pt>
    <dgm:pt modelId="{CB6AF7DD-9C45-4F66-A2C0-807BEF23DAD8}" type="pres">
      <dgm:prSet presAssocID="{47D597D3-4EAB-423D-BA79-E43FD434E635}" presName="Name19" presStyleLbl="parChTrans1D3" presStyleIdx="3" presStyleCnt="4"/>
      <dgm:spPr/>
    </dgm:pt>
    <dgm:pt modelId="{2E407CA3-5539-4DD4-97A9-D4817BE16F04}" type="pres">
      <dgm:prSet presAssocID="{EC948A3B-DF2A-4EF4-9352-C0799E318FCC}" presName="Name21" presStyleCnt="0"/>
      <dgm:spPr/>
    </dgm:pt>
    <dgm:pt modelId="{488447CA-732E-4324-9B3E-D9D3AE4D84B5}" type="pres">
      <dgm:prSet presAssocID="{EC948A3B-DF2A-4EF4-9352-C0799E318FCC}" presName="level2Shape" presStyleLbl="node3" presStyleIdx="3" presStyleCnt="4"/>
      <dgm:spPr/>
    </dgm:pt>
    <dgm:pt modelId="{AEAE74DB-6D97-48CA-8442-ABD4CD9BFEC0}" type="pres">
      <dgm:prSet presAssocID="{EC948A3B-DF2A-4EF4-9352-C0799E318FCC}" presName="hierChild3" presStyleCnt="0"/>
      <dgm:spPr/>
    </dgm:pt>
    <dgm:pt modelId="{85B5C5BB-C29D-4405-B4F4-AC7E2B6BD3F1}" type="pres">
      <dgm:prSet presAssocID="{CA2CD06D-ED0F-4D43-A52C-2B98B848C7E8}" presName="bgShapesFlow" presStyleCnt="0"/>
      <dgm:spPr/>
    </dgm:pt>
    <dgm:pt modelId="{139B2DEC-AD0C-4B39-A786-F3AAB198DF73}" type="pres">
      <dgm:prSet presAssocID="{203F62BA-E403-439E-BF16-ECF13D0F6419}" presName="rectComp" presStyleCnt="0"/>
      <dgm:spPr/>
    </dgm:pt>
    <dgm:pt modelId="{7F07A155-876B-47DF-ADCB-76E93751301E}" type="pres">
      <dgm:prSet presAssocID="{203F62BA-E403-439E-BF16-ECF13D0F6419}" presName="bgRect" presStyleLbl="bgShp" presStyleIdx="0" presStyleCnt="3"/>
      <dgm:spPr/>
    </dgm:pt>
    <dgm:pt modelId="{6471C538-E5C7-456B-AD1D-5C9A044995B0}" type="pres">
      <dgm:prSet presAssocID="{203F62BA-E403-439E-BF16-ECF13D0F6419}" presName="bgRectTx" presStyleLbl="bgShp" presStyleIdx="0" presStyleCnt="3">
        <dgm:presLayoutVars>
          <dgm:bulletEnabled val="1"/>
        </dgm:presLayoutVars>
      </dgm:prSet>
      <dgm:spPr/>
    </dgm:pt>
    <dgm:pt modelId="{91677C9F-FA52-48BC-9933-88BA0AC247D2}" type="pres">
      <dgm:prSet presAssocID="{203F62BA-E403-439E-BF16-ECF13D0F6419}" presName="spComp" presStyleCnt="0"/>
      <dgm:spPr/>
    </dgm:pt>
    <dgm:pt modelId="{4456FB7C-C9F4-4105-870E-450D084354A7}" type="pres">
      <dgm:prSet presAssocID="{203F62BA-E403-439E-BF16-ECF13D0F6419}" presName="vSp" presStyleCnt="0"/>
      <dgm:spPr/>
    </dgm:pt>
    <dgm:pt modelId="{612CEE10-7A73-40AB-BC9B-761C4BD73423}" type="pres">
      <dgm:prSet presAssocID="{743D39E6-E5A6-4FAE-9269-8BA4DB7A4A88}" presName="rectComp" presStyleCnt="0"/>
      <dgm:spPr/>
    </dgm:pt>
    <dgm:pt modelId="{0EC1765B-5A2D-4A19-BA73-640133643D45}" type="pres">
      <dgm:prSet presAssocID="{743D39E6-E5A6-4FAE-9269-8BA4DB7A4A88}" presName="bgRect" presStyleLbl="bgShp" presStyleIdx="1" presStyleCnt="3"/>
      <dgm:spPr/>
    </dgm:pt>
    <dgm:pt modelId="{833CACC4-0222-44EF-B30A-BD90672AAA8B}" type="pres">
      <dgm:prSet presAssocID="{743D39E6-E5A6-4FAE-9269-8BA4DB7A4A88}" presName="bgRectTx" presStyleLbl="bgShp" presStyleIdx="1" presStyleCnt="3">
        <dgm:presLayoutVars>
          <dgm:bulletEnabled val="1"/>
        </dgm:presLayoutVars>
      </dgm:prSet>
      <dgm:spPr/>
    </dgm:pt>
    <dgm:pt modelId="{DC5F9685-52F1-409F-9C0D-A0193DDF0F52}" type="pres">
      <dgm:prSet presAssocID="{743D39E6-E5A6-4FAE-9269-8BA4DB7A4A88}" presName="spComp" presStyleCnt="0"/>
      <dgm:spPr/>
    </dgm:pt>
    <dgm:pt modelId="{5C9D9379-52D8-4D59-9651-25D0C49E2700}" type="pres">
      <dgm:prSet presAssocID="{743D39E6-E5A6-4FAE-9269-8BA4DB7A4A88}" presName="vSp" presStyleCnt="0"/>
      <dgm:spPr/>
    </dgm:pt>
    <dgm:pt modelId="{29AFAB3F-3C0A-48E6-8957-6A9C52735FC3}" type="pres">
      <dgm:prSet presAssocID="{8BC2B849-6801-4CD9-B950-F2744E4B008A}" presName="rectComp" presStyleCnt="0"/>
      <dgm:spPr/>
    </dgm:pt>
    <dgm:pt modelId="{4F68741F-A547-4226-B56B-6AC010D646B4}" type="pres">
      <dgm:prSet presAssocID="{8BC2B849-6801-4CD9-B950-F2744E4B008A}" presName="bgRect" presStyleLbl="bgShp" presStyleIdx="2" presStyleCnt="3"/>
      <dgm:spPr/>
    </dgm:pt>
    <dgm:pt modelId="{CC8E610A-EC35-4CC2-8EF0-6082176DE155}" type="pres">
      <dgm:prSet presAssocID="{8BC2B849-6801-4CD9-B950-F2744E4B008A}" presName="bgRectTx" presStyleLbl="bgShp" presStyleIdx="2" presStyleCnt="3">
        <dgm:presLayoutVars>
          <dgm:bulletEnabled val="1"/>
        </dgm:presLayoutVars>
      </dgm:prSet>
      <dgm:spPr/>
    </dgm:pt>
  </dgm:ptLst>
  <dgm:cxnLst>
    <dgm:cxn modelId="{5F1D6B0C-9370-4324-A3F3-4E3F26B0B3B6}" type="presOf" srcId="{BD9C6ADB-D420-4920-B814-8633E5CEC424}" destId="{CB04B662-469B-42D1-BD3A-8FCAA3FD2CF9}" srcOrd="0" destOrd="0" presId="urn:microsoft.com/office/officeart/2005/8/layout/hierarchy6"/>
    <dgm:cxn modelId="{41296213-A3D9-4868-801D-73F91552C2EB}" srcId="{CA2CD06D-ED0F-4D43-A52C-2B98B848C7E8}" destId="{203F62BA-E403-439E-BF16-ECF13D0F6419}" srcOrd="1" destOrd="0" parTransId="{24CB4D9A-C50A-42D9-819C-5C611F1960AC}" sibTransId="{0898BC5E-BC4C-4636-B252-CA723C443D7E}"/>
    <dgm:cxn modelId="{DA862A23-044D-42C9-A6CA-88841B800225}" srcId="{CA2CD06D-ED0F-4D43-A52C-2B98B848C7E8}" destId="{743D39E6-E5A6-4FAE-9269-8BA4DB7A4A88}" srcOrd="2" destOrd="0" parTransId="{6E6C3878-C6C9-4B09-8AA9-02DF1F40E068}" sibTransId="{9792B759-013B-4B7A-B7B5-F52153B00110}"/>
    <dgm:cxn modelId="{009DD926-390C-4E75-9B89-EC1369FEBBC4}" type="presOf" srcId="{F00AC5C1-C7BB-43FB-AAE2-D9836F65A372}" destId="{FB0F7046-622D-4CE1-81BA-4D437CDA9D71}" srcOrd="0" destOrd="0" presId="urn:microsoft.com/office/officeart/2005/8/layout/hierarchy6"/>
    <dgm:cxn modelId="{3171E02D-D818-4928-A9A5-F4C7155763CE}" type="presOf" srcId="{8BC2B849-6801-4CD9-B950-F2744E4B008A}" destId="{CC8E610A-EC35-4CC2-8EF0-6082176DE155}" srcOrd="1" destOrd="0" presId="urn:microsoft.com/office/officeart/2005/8/layout/hierarchy6"/>
    <dgm:cxn modelId="{00DC1031-F695-4EF0-B3CC-124CB530C9B1}" srcId="{E78150D0-89BB-4357-B7A4-6888CFF43EF5}" destId="{A9A9BC1F-0339-4293-BA84-DC539F075CE4}" srcOrd="0" destOrd="0" parTransId="{0637EB62-69AF-4E67-96A9-62E8C6A3254D}" sibTransId="{EEED67D3-24EF-4424-9749-C2940E917162}"/>
    <dgm:cxn modelId="{4BFAB331-8B98-43A3-9704-3F1AB33AE59B}" srcId="{2972110F-4E99-47E2-AC30-B60816DAB61B}" destId="{E78150D0-89BB-4357-B7A4-6888CFF43EF5}" srcOrd="1" destOrd="0" parTransId="{F00AC5C1-C7BB-43FB-AAE2-D9836F65A372}" sibTransId="{917E9516-42BF-41AE-A07D-E6591B1124A2}"/>
    <dgm:cxn modelId="{CC69CB3D-C0B3-4183-A14C-600197C21C7E}" srcId="{E78150D0-89BB-4357-B7A4-6888CFF43EF5}" destId="{EC948A3B-DF2A-4EF4-9352-C0799E318FCC}" srcOrd="1" destOrd="0" parTransId="{47D597D3-4EAB-423D-BA79-E43FD434E635}" sibTransId="{24E57ADE-0C98-4894-AB6F-95AFB0D5105A}"/>
    <dgm:cxn modelId="{970A565B-AA59-496D-A03D-5A17F5DACD90}" type="presOf" srcId="{203F62BA-E403-439E-BF16-ECF13D0F6419}" destId="{7F07A155-876B-47DF-ADCB-76E93751301E}" srcOrd="0" destOrd="0" presId="urn:microsoft.com/office/officeart/2005/8/layout/hierarchy6"/>
    <dgm:cxn modelId="{1901854A-FEA7-46D1-A95E-F6DDE3ECC3A9}" type="presOf" srcId="{743D39E6-E5A6-4FAE-9269-8BA4DB7A4A88}" destId="{0EC1765B-5A2D-4A19-BA73-640133643D45}" srcOrd="0" destOrd="0" presId="urn:microsoft.com/office/officeart/2005/8/layout/hierarchy6"/>
    <dgm:cxn modelId="{466A9251-05C8-427D-977D-CC5B92A9F25B}" type="presOf" srcId="{E78150D0-89BB-4357-B7A4-6888CFF43EF5}" destId="{ADD907C1-B348-485D-8953-CA9A2403FC17}" srcOrd="0" destOrd="0" presId="urn:microsoft.com/office/officeart/2005/8/layout/hierarchy6"/>
    <dgm:cxn modelId="{C597D579-706E-416E-916C-E821C9E2F230}" type="presOf" srcId="{A9A9BC1F-0339-4293-BA84-DC539F075CE4}" destId="{B9050177-BEA1-4A20-B9E3-43F8D5A1C538}" srcOrd="0" destOrd="0" presId="urn:microsoft.com/office/officeart/2005/8/layout/hierarchy6"/>
    <dgm:cxn modelId="{34D42980-B85D-4821-BCBF-AB3C8193953A}" type="presOf" srcId="{EC948A3B-DF2A-4EF4-9352-C0799E318FCC}" destId="{488447CA-732E-4324-9B3E-D9D3AE4D84B5}" srcOrd="0" destOrd="0" presId="urn:microsoft.com/office/officeart/2005/8/layout/hierarchy6"/>
    <dgm:cxn modelId="{DFD14881-E3C3-447D-9FBD-F206364818BC}" type="presOf" srcId="{47D597D3-4EAB-423D-BA79-E43FD434E635}" destId="{CB6AF7DD-9C45-4F66-A2C0-807BEF23DAD8}" srcOrd="0" destOrd="0" presId="urn:microsoft.com/office/officeart/2005/8/layout/hierarchy6"/>
    <dgm:cxn modelId="{B49D0D84-35CC-43C2-A257-D7E4816C3085}" type="presOf" srcId="{8C568299-F07B-4D22-A65C-76F7D5D53CF9}" destId="{07C8F1E6-D634-4DA4-8A19-0AC5B12BD23A}" srcOrd="0" destOrd="0" presId="urn:microsoft.com/office/officeart/2005/8/layout/hierarchy6"/>
    <dgm:cxn modelId="{4862048E-BDE2-4084-BA93-5F3AF1CDF6FB}" type="presOf" srcId="{203F62BA-E403-439E-BF16-ECF13D0F6419}" destId="{6471C538-E5C7-456B-AD1D-5C9A044995B0}" srcOrd="1" destOrd="0" presId="urn:microsoft.com/office/officeart/2005/8/layout/hierarchy6"/>
    <dgm:cxn modelId="{8F268192-436A-4E83-B201-E3AC87DC90D1}" type="presOf" srcId="{73600298-9045-4517-87AB-EF4D271269E2}" destId="{71A58707-3D05-4E0F-803C-AEF0E9828B5E}" srcOrd="0" destOrd="0" presId="urn:microsoft.com/office/officeart/2005/8/layout/hierarchy6"/>
    <dgm:cxn modelId="{93447497-8F75-4A9E-B9E3-5B8592846495}" type="presOf" srcId="{2972110F-4E99-47E2-AC30-B60816DAB61B}" destId="{77867581-F0C7-4A99-A034-847BE0C6C5E3}" srcOrd="0" destOrd="0" presId="urn:microsoft.com/office/officeart/2005/8/layout/hierarchy6"/>
    <dgm:cxn modelId="{2DF78DA9-A569-452A-9360-70A8343E439E}" type="presOf" srcId="{0637EB62-69AF-4E67-96A9-62E8C6A3254D}" destId="{E023CFEF-A82E-4A83-A969-AE5DB0D4CE32}" srcOrd="0" destOrd="0" presId="urn:microsoft.com/office/officeart/2005/8/layout/hierarchy6"/>
    <dgm:cxn modelId="{8EF69EB1-5437-4C2C-BC87-963F0E3EE0D3}" type="presOf" srcId="{8BC2B849-6801-4CD9-B950-F2744E4B008A}" destId="{4F68741F-A547-4226-B56B-6AC010D646B4}" srcOrd="0" destOrd="0" presId="urn:microsoft.com/office/officeart/2005/8/layout/hierarchy6"/>
    <dgm:cxn modelId="{04886BB2-910A-4A72-BCEB-B2135443EC79}" srcId="{73600298-9045-4517-87AB-EF4D271269E2}" destId="{D35F41A3-9306-4990-B326-4DEC757C40A2}" srcOrd="1" destOrd="0" parTransId="{BD9C6ADB-D420-4920-B814-8633E5CEC424}" sibTransId="{6109158A-7824-4CBD-A452-96690B792FD3}"/>
    <dgm:cxn modelId="{D5A59BB3-2064-4D09-BD99-99FFD1478E81}" type="presOf" srcId="{D35F41A3-9306-4990-B326-4DEC757C40A2}" destId="{D948B074-F7BE-4619-9982-5AC788522687}" srcOrd="0" destOrd="0" presId="urn:microsoft.com/office/officeart/2005/8/layout/hierarchy6"/>
    <dgm:cxn modelId="{1A07E7B5-0321-41B3-873D-B24CF79F8518}" srcId="{73600298-9045-4517-87AB-EF4D271269E2}" destId="{8C568299-F07B-4D22-A65C-76F7D5D53CF9}" srcOrd="0" destOrd="0" parTransId="{0DB0D89A-EF8F-4BC0-AAC2-082501E4C696}" sibTransId="{9B74CB56-C617-4C6B-B42F-E50FA6836D4A}"/>
    <dgm:cxn modelId="{F4A1DDC0-D70B-491A-B5D9-DCBEBD780780}" type="presOf" srcId="{546E25A2-DBBE-4966-BAE9-92CA66FC1414}" destId="{2E5EBA26-0F9B-47AF-A20D-AA1F57F301DA}" srcOrd="0" destOrd="0" presId="urn:microsoft.com/office/officeart/2005/8/layout/hierarchy6"/>
    <dgm:cxn modelId="{783C8FC2-D3CF-44CF-B7D6-36C9B6D04BF5}" type="presOf" srcId="{0DB0D89A-EF8F-4BC0-AAC2-082501E4C696}" destId="{F55EE5A2-9D22-4697-AD31-9B5E79F044EE}" srcOrd="0" destOrd="0" presId="urn:microsoft.com/office/officeart/2005/8/layout/hierarchy6"/>
    <dgm:cxn modelId="{82F39CCB-75F2-45BA-836C-040A048CDA17}" srcId="{CA2CD06D-ED0F-4D43-A52C-2B98B848C7E8}" destId="{2972110F-4E99-47E2-AC30-B60816DAB61B}" srcOrd="0" destOrd="0" parTransId="{748D22B5-A9E3-4D7B-AAF1-4350934D6E8B}" sibTransId="{88896E3B-ADC2-455D-8D14-9FB234A4E207}"/>
    <dgm:cxn modelId="{230BFDDA-9946-4978-913D-0565A6D7FBC3}" type="presOf" srcId="{743D39E6-E5A6-4FAE-9269-8BA4DB7A4A88}" destId="{833CACC4-0222-44EF-B30A-BD90672AAA8B}" srcOrd="1" destOrd="0" presId="urn:microsoft.com/office/officeart/2005/8/layout/hierarchy6"/>
    <dgm:cxn modelId="{7EFA0DE3-6C2C-49F3-B808-987ACFCECC22}" srcId="{2972110F-4E99-47E2-AC30-B60816DAB61B}" destId="{73600298-9045-4517-87AB-EF4D271269E2}" srcOrd="0" destOrd="0" parTransId="{546E25A2-DBBE-4966-BAE9-92CA66FC1414}" sibTransId="{23BEE482-275F-479F-A63D-B413A3683021}"/>
    <dgm:cxn modelId="{F91A71FE-DDDE-412A-8374-C7ED4E113964}" type="presOf" srcId="{CA2CD06D-ED0F-4D43-A52C-2B98B848C7E8}" destId="{91B2D517-AB50-4B72-8E7B-7081AE8CB871}" srcOrd="0" destOrd="0" presId="urn:microsoft.com/office/officeart/2005/8/layout/hierarchy6"/>
    <dgm:cxn modelId="{D561A5FE-3303-4730-BD00-1B50C5AA86AF}" srcId="{CA2CD06D-ED0F-4D43-A52C-2B98B848C7E8}" destId="{8BC2B849-6801-4CD9-B950-F2744E4B008A}" srcOrd="3" destOrd="0" parTransId="{24232C05-415F-479B-BC1E-6017BE9F6F04}" sibTransId="{20245CD2-3A44-46E2-982A-F1F640EAF802}"/>
    <dgm:cxn modelId="{6894AD0B-9584-46ED-9DB8-E7A549F94895}" type="presParOf" srcId="{91B2D517-AB50-4B72-8E7B-7081AE8CB871}" destId="{C97BFD11-2D6A-4A64-A8EC-3A902488A4D2}" srcOrd="0" destOrd="0" presId="urn:microsoft.com/office/officeart/2005/8/layout/hierarchy6"/>
    <dgm:cxn modelId="{593B1FAE-30AF-4D67-91EA-67DEC7330D6A}" type="presParOf" srcId="{C97BFD11-2D6A-4A64-A8EC-3A902488A4D2}" destId="{EE2E11E4-DE83-44AD-88B0-F4A467BF0FE4}" srcOrd="0" destOrd="0" presId="urn:microsoft.com/office/officeart/2005/8/layout/hierarchy6"/>
    <dgm:cxn modelId="{0DD00281-DA47-4AE2-8775-AEC4D1FA4036}" type="presParOf" srcId="{C97BFD11-2D6A-4A64-A8EC-3A902488A4D2}" destId="{C71ECD6A-0D5E-40D2-8188-06E222E3A495}" srcOrd="1" destOrd="0" presId="urn:microsoft.com/office/officeart/2005/8/layout/hierarchy6"/>
    <dgm:cxn modelId="{A77C40FD-70C4-46EF-B365-7A27EEA953F9}" type="presParOf" srcId="{C71ECD6A-0D5E-40D2-8188-06E222E3A495}" destId="{C07BA77C-94B0-4F89-AD13-CE949D2D09E4}" srcOrd="0" destOrd="0" presId="urn:microsoft.com/office/officeart/2005/8/layout/hierarchy6"/>
    <dgm:cxn modelId="{0D06C5F1-75E2-4EC4-A3C8-205D6A78DAF9}" type="presParOf" srcId="{C07BA77C-94B0-4F89-AD13-CE949D2D09E4}" destId="{77867581-F0C7-4A99-A034-847BE0C6C5E3}" srcOrd="0" destOrd="0" presId="urn:microsoft.com/office/officeart/2005/8/layout/hierarchy6"/>
    <dgm:cxn modelId="{42FF2C8C-843D-465A-81B3-F9EE8B3CEF60}" type="presParOf" srcId="{C07BA77C-94B0-4F89-AD13-CE949D2D09E4}" destId="{A7FB0EBE-AE88-4A0F-9656-1E4DC31CE009}" srcOrd="1" destOrd="0" presId="urn:microsoft.com/office/officeart/2005/8/layout/hierarchy6"/>
    <dgm:cxn modelId="{EEEF8C24-0F5C-4E4F-AAAD-50829A63E3A9}" type="presParOf" srcId="{A7FB0EBE-AE88-4A0F-9656-1E4DC31CE009}" destId="{2E5EBA26-0F9B-47AF-A20D-AA1F57F301DA}" srcOrd="0" destOrd="0" presId="urn:microsoft.com/office/officeart/2005/8/layout/hierarchy6"/>
    <dgm:cxn modelId="{B102FAB7-28F0-40F5-B923-6000C24E1157}" type="presParOf" srcId="{A7FB0EBE-AE88-4A0F-9656-1E4DC31CE009}" destId="{AF6797B3-C4A2-457A-99F6-B73F802F3F45}" srcOrd="1" destOrd="0" presId="urn:microsoft.com/office/officeart/2005/8/layout/hierarchy6"/>
    <dgm:cxn modelId="{DC1855D2-F4AF-42FB-A62C-F1746F3E824F}" type="presParOf" srcId="{AF6797B3-C4A2-457A-99F6-B73F802F3F45}" destId="{71A58707-3D05-4E0F-803C-AEF0E9828B5E}" srcOrd="0" destOrd="0" presId="urn:microsoft.com/office/officeart/2005/8/layout/hierarchy6"/>
    <dgm:cxn modelId="{E5A6373B-2DC4-412A-9CAF-50A9A0DCD4B3}" type="presParOf" srcId="{AF6797B3-C4A2-457A-99F6-B73F802F3F45}" destId="{4CC37D9F-AD26-42E4-BFE0-0044679AADE3}" srcOrd="1" destOrd="0" presId="urn:microsoft.com/office/officeart/2005/8/layout/hierarchy6"/>
    <dgm:cxn modelId="{986FF61B-43CE-4515-B85B-1F98715D7C2A}" type="presParOf" srcId="{4CC37D9F-AD26-42E4-BFE0-0044679AADE3}" destId="{F55EE5A2-9D22-4697-AD31-9B5E79F044EE}" srcOrd="0" destOrd="0" presId="urn:microsoft.com/office/officeart/2005/8/layout/hierarchy6"/>
    <dgm:cxn modelId="{B9ECA62E-9A3E-4320-BDAC-3607092351AF}" type="presParOf" srcId="{4CC37D9F-AD26-42E4-BFE0-0044679AADE3}" destId="{1B6BD4D2-D0DD-48E8-BDAD-36F5DD9B4B9F}" srcOrd="1" destOrd="0" presId="urn:microsoft.com/office/officeart/2005/8/layout/hierarchy6"/>
    <dgm:cxn modelId="{F2984903-7BCA-4FEC-983C-3681C2BC8140}" type="presParOf" srcId="{1B6BD4D2-D0DD-48E8-BDAD-36F5DD9B4B9F}" destId="{07C8F1E6-D634-4DA4-8A19-0AC5B12BD23A}" srcOrd="0" destOrd="0" presId="urn:microsoft.com/office/officeart/2005/8/layout/hierarchy6"/>
    <dgm:cxn modelId="{4E8D2AE1-8B63-4628-955A-F15655A333B8}" type="presParOf" srcId="{1B6BD4D2-D0DD-48E8-BDAD-36F5DD9B4B9F}" destId="{C37C527F-D131-428F-A108-9901CBB3A476}" srcOrd="1" destOrd="0" presId="urn:microsoft.com/office/officeart/2005/8/layout/hierarchy6"/>
    <dgm:cxn modelId="{DBDDCD32-2D9F-4670-9FEF-69702C276827}" type="presParOf" srcId="{4CC37D9F-AD26-42E4-BFE0-0044679AADE3}" destId="{CB04B662-469B-42D1-BD3A-8FCAA3FD2CF9}" srcOrd="2" destOrd="0" presId="urn:microsoft.com/office/officeart/2005/8/layout/hierarchy6"/>
    <dgm:cxn modelId="{09017478-7B63-4651-9D4B-8A10F8B7C759}" type="presParOf" srcId="{4CC37D9F-AD26-42E4-BFE0-0044679AADE3}" destId="{C50D66A1-4E84-4110-8480-BA60074FB895}" srcOrd="3" destOrd="0" presId="urn:microsoft.com/office/officeart/2005/8/layout/hierarchy6"/>
    <dgm:cxn modelId="{C53803CF-198A-451E-A98C-8B1D29959DFC}" type="presParOf" srcId="{C50D66A1-4E84-4110-8480-BA60074FB895}" destId="{D948B074-F7BE-4619-9982-5AC788522687}" srcOrd="0" destOrd="0" presId="urn:microsoft.com/office/officeart/2005/8/layout/hierarchy6"/>
    <dgm:cxn modelId="{BEFB6382-5C3B-41E2-B16B-02150B262D39}" type="presParOf" srcId="{C50D66A1-4E84-4110-8480-BA60074FB895}" destId="{1033E002-FF62-4420-95BF-E82ADB3CCF3F}" srcOrd="1" destOrd="0" presId="urn:microsoft.com/office/officeart/2005/8/layout/hierarchy6"/>
    <dgm:cxn modelId="{E506C7E5-ACF5-47D2-B4C5-1D818017D77C}" type="presParOf" srcId="{A7FB0EBE-AE88-4A0F-9656-1E4DC31CE009}" destId="{FB0F7046-622D-4CE1-81BA-4D437CDA9D71}" srcOrd="2" destOrd="0" presId="urn:microsoft.com/office/officeart/2005/8/layout/hierarchy6"/>
    <dgm:cxn modelId="{F62D0C0D-6E87-49C4-B236-7C0295B52E6C}" type="presParOf" srcId="{A7FB0EBE-AE88-4A0F-9656-1E4DC31CE009}" destId="{9F0D6FB0-1081-4C2B-AF76-5948587BADFC}" srcOrd="3" destOrd="0" presId="urn:microsoft.com/office/officeart/2005/8/layout/hierarchy6"/>
    <dgm:cxn modelId="{7E20A1CB-384A-41E1-AA06-29CF05699051}" type="presParOf" srcId="{9F0D6FB0-1081-4C2B-AF76-5948587BADFC}" destId="{ADD907C1-B348-485D-8953-CA9A2403FC17}" srcOrd="0" destOrd="0" presId="urn:microsoft.com/office/officeart/2005/8/layout/hierarchy6"/>
    <dgm:cxn modelId="{CCEF35B6-84DA-47B2-96A2-18E93A5E6524}" type="presParOf" srcId="{9F0D6FB0-1081-4C2B-AF76-5948587BADFC}" destId="{D89AC164-C0B5-4571-95EE-ADA6C13D75D0}" srcOrd="1" destOrd="0" presId="urn:microsoft.com/office/officeart/2005/8/layout/hierarchy6"/>
    <dgm:cxn modelId="{B312A57B-4A17-4815-BB22-C3AA67A65E75}" type="presParOf" srcId="{D89AC164-C0B5-4571-95EE-ADA6C13D75D0}" destId="{E023CFEF-A82E-4A83-A969-AE5DB0D4CE32}" srcOrd="0" destOrd="0" presId="urn:microsoft.com/office/officeart/2005/8/layout/hierarchy6"/>
    <dgm:cxn modelId="{5F81C106-0CF2-4E66-944C-8C80B95847A3}" type="presParOf" srcId="{D89AC164-C0B5-4571-95EE-ADA6C13D75D0}" destId="{F3682F6D-4209-421B-BC7C-04B398AFCBF8}" srcOrd="1" destOrd="0" presId="urn:microsoft.com/office/officeart/2005/8/layout/hierarchy6"/>
    <dgm:cxn modelId="{8D19D7D9-0CB2-4BBD-AED5-62149A49728A}" type="presParOf" srcId="{F3682F6D-4209-421B-BC7C-04B398AFCBF8}" destId="{B9050177-BEA1-4A20-B9E3-43F8D5A1C538}" srcOrd="0" destOrd="0" presId="urn:microsoft.com/office/officeart/2005/8/layout/hierarchy6"/>
    <dgm:cxn modelId="{C6987A21-FD30-4644-9811-971AF0EE6A47}" type="presParOf" srcId="{F3682F6D-4209-421B-BC7C-04B398AFCBF8}" destId="{A8EA6F1F-B645-4273-B45C-98F2F760D051}" srcOrd="1" destOrd="0" presId="urn:microsoft.com/office/officeart/2005/8/layout/hierarchy6"/>
    <dgm:cxn modelId="{5C087CB7-1E74-4381-BE0A-6CED1626D513}" type="presParOf" srcId="{D89AC164-C0B5-4571-95EE-ADA6C13D75D0}" destId="{CB6AF7DD-9C45-4F66-A2C0-807BEF23DAD8}" srcOrd="2" destOrd="0" presId="urn:microsoft.com/office/officeart/2005/8/layout/hierarchy6"/>
    <dgm:cxn modelId="{02A47EEA-0799-477A-97BA-20F9E1B19FD6}" type="presParOf" srcId="{D89AC164-C0B5-4571-95EE-ADA6C13D75D0}" destId="{2E407CA3-5539-4DD4-97A9-D4817BE16F04}" srcOrd="3" destOrd="0" presId="urn:microsoft.com/office/officeart/2005/8/layout/hierarchy6"/>
    <dgm:cxn modelId="{A02A8835-CFBC-457C-85F9-499DBF8896FB}" type="presParOf" srcId="{2E407CA3-5539-4DD4-97A9-D4817BE16F04}" destId="{488447CA-732E-4324-9B3E-D9D3AE4D84B5}" srcOrd="0" destOrd="0" presId="urn:microsoft.com/office/officeart/2005/8/layout/hierarchy6"/>
    <dgm:cxn modelId="{48202561-8FC9-4517-919D-04C48B7470B6}" type="presParOf" srcId="{2E407CA3-5539-4DD4-97A9-D4817BE16F04}" destId="{AEAE74DB-6D97-48CA-8442-ABD4CD9BFEC0}" srcOrd="1" destOrd="0" presId="urn:microsoft.com/office/officeart/2005/8/layout/hierarchy6"/>
    <dgm:cxn modelId="{EAD1A93B-52E3-4DEB-BE6B-62A04D7BC17D}" type="presParOf" srcId="{91B2D517-AB50-4B72-8E7B-7081AE8CB871}" destId="{85B5C5BB-C29D-4405-B4F4-AC7E2B6BD3F1}" srcOrd="1" destOrd="0" presId="urn:microsoft.com/office/officeart/2005/8/layout/hierarchy6"/>
    <dgm:cxn modelId="{3BEB80CF-7AB9-4B6D-A3A0-5ED8F187532C}" type="presParOf" srcId="{85B5C5BB-C29D-4405-B4F4-AC7E2B6BD3F1}" destId="{139B2DEC-AD0C-4B39-A786-F3AAB198DF73}" srcOrd="0" destOrd="0" presId="urn:microsoft.com/office/officeart/2005/8/layout/hierarchy6"/>
    <dgm:cxn modelId="{572CBF7E-8CE8-4896-8A8F-4C4DE88EBD12}" type="presParOf" srcId="{139B2DEC-AD0C-4B39-A786-F3AAB198DF73}" destId="{7F07A155-876B-47DF-ADCB-76E93751301E}" srcOrd="0" destOrd="0" presId="urn:microsoft.com/office/officeart/2005/8/layout/hierarchy6"/>
    <dgm:cxn modelId="{BE913B7D-739A-48C9-8873-C31C8A061537}" type="presParOf" srcId="{139B2DEC-AD0C-4B39-A786-F3AAB198DF73}" destId="{6471C538-E5C7-456B-AD1D-5C9A044995B0}" srcOrd="1" destOrd="0" presId="urn:microsoft.com/office/officeart/2005/8/layout/hierarchy6"/>
    <dgm:cxn modelId="{7AF8D8BC-0BBD-44DC-A6EB-C02782BCB5F4}" type="presParOf" srcId="{85B5C5BB-C29D-4405-B4F4-AC7E2B6BD3F1}" destId="{91677C9F-FA52-48BC-9933-88BA0AC247D2}" srcOrd="1" destOrd="0" presId="urn:microsoft.com/office/officeart/2005/8/layout/hierarchy6"/>
    <dgm:cxn modelId="{6245B9D5-F1B4-4983-B6A5-8C12B5B118BF}" type="presParOf" srcId="{91677C9F-FA52-48BC-9933-88BA0AC247D2}" destId="{4456FB7C-C9F4-4105-870E-450D084354A7}" srcOrd="0" destOrd="0" presId="urn:microsoft.com/office/officeart/2005/8/layout/hierarchy6"/>
    <dgm:cxn modelId="{DA478185-A775-4AA8-ACC9-F2465EB203BA}" type="presParOf" srcId="{85B5C5BB-C29D-4405-B4F4-AC7E2B6BD3F1}" destId="{612CEE10-7A73-40AB-BC9B-761C4BD73423}" srcOrd="2" destOrd="0" presId="urn:microsoft.com/office/officeart/2005/8/layout/hierarchy6"/>
    <dgm:cxn modelId="{EBE7A6A9-6485-4D48-826C-C5EE79F03192}" type="presParOf" srcId="{612CEE10-7A73-40AB-BC9B-761C4BD73423}" destId="{0EC1765B-5A2D-4A19-BA73-640133643D45}" srcOrd="0" destOrd="0" presId="urn:microsoft.com/office/officeart/2005/8/layout/hierarchy6"/>
    <dgm:cxn modelId="{9571D7DC-F44B-410A-BF0B-BFCE5AB9D2BF}" type="presParOf" srcId="{612CEE10-7A73-40AB-BC9B-761C4BD73423}" destId="{833CACC4-0222-44EF-B30A-BD90672AAA8B}" srcOrd="1" destOrd="0" presId="urn:microsoft.com/office/officeart/2005/8/layout/hierarchy6"/>
    <dgm:cxn modelId="{B13CCC2A-5E0E-4AE9-91C4-826E35BABE9E}" type="presParOf" srcId="{85B5C5BB-C29D-4405-B4F4-AC7E2B6BD3F1}" destId="{DC5F9685-52F1-409F-9C0D-A0193DDF0F52}" srcOrd="3" destOrd="0" presId="urn:microsoft.com/office/officeart/2005/8/layout/hierarchy6"/>
    <dgm:cxn modelId="{AB2D05C5-42F7-4D87-AE85-86EAD9EF5020}" type="presParOf" srcId="{DC5F9685-52F1-409F-9C0D-A0193DDF0F52}" destId="{5C9D9379-52D8-4D59-9651-25D0C49E2700}" srcOrd="0" destOrd="0" presId="urn:microsoft.com/office/officeart/2005/8/layout/hierarchy6"/>
    <dgm:cxn modelId="{D2F8432D-DD07-4AF0-AA27-424C3C812385}" type="presParOf" srcId="{85B5C5BB-C29D-4405-B4F4-AC7E2B6BD3F1}" destId="{29AFAB3F-3C0A-48E6-8957-6A9C52735FC3}" srcOrd="4" destOrd="0" presId="urn:microsoft.com/office/officeart/2005/8/layout/hierarchy6"/>
    <dgm:cxn modelId="{D27E26C1-9978-4405-B9C0-96C987D8D023}" type="presParOf" srcId="{29AFAB3F-3C0A-48E6-8957-6A9C52735FC3}" destId="{4F68741F-A547-4226-B56B-6AC010D646B4}" srcOrd="0" destOrd="0" presId="urn:microsoft.com/office/officeart/2005/8/layout/hierarchy6"/>
    <dgm:cxn modelId="{9EC80A09-525D-412B-B8BA-4A9A010DD969}" type="presParOf" srcId="{29AFAB3F-3C0A-48E6-8957-6A9C52735FC3}" destId="{CC8E610A-EC35-4CC2-8EF0-6082176DE155}"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2CD06D-ED0F-4D43-A52C-2B98B848C7E8}"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972110F-4E99-47E2-AC30-B60816DAB61B}">
      <dgm:prSet phldrT="[Text]"/>
      <dgm:spPr/>
      <dgm:t>
        <a:bodyPr/>
        <a:lstStyle/>
        <a:p>
          <a:r>
            <a:rPr lang="en-US" dirty="0"/>
            <a:t>ACS Population Breakdown</a:t>
          </a:r>
        </a:p>
      </dgm:t>
    </dgm:pt>
    <dgm:pt modelId="{748D22B5-A9E3-4D7B-AAF1-4350934D6E8B}" type="parTrans" cxnId="{82F39CCB-75F2-45BA-836C-040A048CDA17}">
      <dgm:prSet/>
      <dgm:spPr/>
      <dgm:t>
        <a:bodyPr/>
        <a:lstStyle/>
        <a:p>
          <a:endParaRPr lang="en-US"/>
        </a:p>
      </dgm:t>
    </dgm:pt>
    <dgm:pt modelId="{88896E3B-ADC2-455D-8D14-9FB234A4E207}" type="sibTrans" cxnId="{82F39CCB-75F2-45BA-836C-040A048CDA17}">
      <dgm:prSet/>
      <dgm:spPr/>
      <dgm:t>
        <a:bodyPr/>
        <a:lstStyle/>
        <a:p>
          <a:endParaRPr lang="en-US"/>
        </a:p>
      </dgm:t>
    </dgm:pt>
    <dgm:pt modelId="{8C568299-F07B-4D22-A65C-76F7D5D53CF9}">
      <dgm:prSet phldrT="[Text]"/>
      <dgm:spPr/>
      <dgm:t>
        <a:bodyPr/>
        <a:lstStyle/>
        <a:p>
          <a:r>
            <a:rPr lang="en-US" dirty="0"/>
            <a:t>White</a:t>
          </a:r>
        </a:p>
      </dgm:t>
    </dgm:pt>
    <dgm:pt modelId="{0DB0D89A-EF8F-4BC0-AAC2-082501E4C696}" type="parTrans" cxnId="{1A07E7B5-0321-41B3-873D-B24CF79F8518}">
      <dgm:prSet/>
      <dgm:spPr/>
      <dgm:t>
        <a:bodyPr/>
        <a:lstStyle/>
        <a:p>
          <a:endParaRPr lang="en-US"/>
        </a:p>
      </dgm:t>
    </dgm:pt>
    <dgm:pt modelId="{9B74CB56-C617-4C6B-B42F-E50FA6836D4A}" type="sibTrans" cxnId="{1A07E7B5-0321-41B3-873D-B24CF79F8518}">
      <dgm:prSet/>
      <dgm:spPr/>
      <dgm:t>
        <a:bodyPr/>
        <a:lstStyle/>
        <a:p>
          <a:endParaRPr lang="en-US"/>
        </a:p>
      </dgm:t>
    </dgm:pt>
    <dgm:pt modelId="{D35F41A3-9306-4990-B326-4DEC757C40A2}">
      <dgm:prSet phldrT="[Text]"/>
      <dgm:spPr/>
      <dgm:t>
        <a:bodyPr/>
        <a:lstStyle/>
        <a:p>
          <a:r>
            <a:rPr lang="en-US" dirty="0"/>
            <a:t>People of Color (Black, Asian, etc.)</a:t>
          </a:r>
        </a:p>
      </dgm:t>
    </dgm:pt>
    <dgm:pt modelId="{BD9C6ADB-D420-4920-B814-8633E5CEC424}" type="parTrans" cxnId="{04886BB2-910A-4A72-BCEB-B2135443EC79}">
      <dgm:prSet/>
      <dgm:spPr/>
      <dgm:t>
        <a:bodyPr/>
        <a:lstStyle/>
        <a:p>
          <a:endParaRPr lang="en-US"/>
        </a:p>
      </dgm:t>
    </dgm:pt>
    <dgm:pt modelId="{6109158A-7824-4CBD-A452-96690B792FD3}" type="sibTrans" cxnId="{04886BB2-910A-4A72-BCEB-B2135443EC79}">
      <dgm:prSet/>
      <dgm:spPr/>
      <dgm:t>
        <a:bodyPr/>
        <a:lstStyle/>
        <a:p>
          <a:endParaRPr lang="en-US"/>
        </a:p>
      </dgm:t>
    </dgm:pt>
    <dgm:pt modelId="{E78150D0-89BB-4357-B7A4-6888CFF43EF5}">
      <dgm:prSet phldrT="[Text]"/>
      <dgm:spPr/>
      <dgm:t>
        <a:bodyPr/>
        <a:lstStyle/>
        <a:p>
          <a:r>
            <a:rPr lang="en-US" dirty="0"/>
            <a:t>Non-Hispanic or Latino</a:t>
          </a:r>
        </a:p>
      </dgm:t>
    </dgm:pt>
    <dgm:pt modelId="{F00AC5C1-C7BB-43FB-AAE2-D9836F65A372}" type="parTrans" cxnId="{4BFAB331-8B98-43A3-9704-3F1AB33AE59B}">
      <dgm:prSet/>
      <dgm:spPr/>
      <dgm:t>
        <a:bodyPr/>
        <a:lstStyle/>
        <a:p>
          <a:endParaRPr lang="en-US"/>
        </a:p>
      </dgm:t>
    </dgm:pt>
    <dgm:pt modelId="{917E9516-42BF-41AE-A07D-E6591B1124A2}" type="sibTrans" cxnId="{4BFAB331-8B98-43A3-9704-3F1AB33AE59B}">
      <dgm:prSet/>
      <dgm:spPr/>
      <dgm:t>
        <a:bodyPr/>
        <a:lstStyle/>
        <a:p>
          <a:endParaRPr lang="en-US"/>
        </a:p>
      </dgm:t>
    </dgm:pt>
    <dgm:pt modelId="{A9A9BC1F-0339-4293-BA84-DC539F075CE4}">
      <dgm:prSet phldrT="[Text]"/>
      <dgm:spPr/>
      <dgm:t>
        <a:bodyPr/>
        <a:lstStyle/>
        <a:p>
          <a:r>
            <a:rPr lang="en-US" dirty="0"/>
            <a:t>White</a:t>
          </a:r>
        </a:p>
      </dgm:t>
    </dgm:pt>
    <dgm:pt modelId="{0637EB62-69AF-4E67-96A9-62E8C6A3254D}" type="parTrans" cxnId="{00DC1031-F695-4EF0-B3CC-124CB530C9B1}">
      <dgm:prSet/>
      <dgm:spPr/>
      <dgm:t>
        <a:bodyPr/>
        <a:lstStyle/>
        <a:p>
          <a:endParaRPr lang="en-US"/>
        </a:p>
      </dgm:t>
    </dgm:pt>
    <dgm:pt modelId="{EEED67D3-24EF-4424-9749-C2940E917162}" type="sibTrans" cxnId="{00DC1031-F695-4EF0-B3CC-124CB530C9B1}">
      <dgm:prSet/>
      <dgm:spPr/>
      <dgm:t>
        <a:bodyPr/>
        <a:lstStyle/>
        <a:p>
          <a:endParaRPr lang="en-US"/>
        </a:p>
      </dgm:t>
    </dgm:pt>
    <dgm:pt modelId="{743D39E6-E5A6-4FAE-9269-8BA4DB7A4A88}">
      <dgm:prSet phldrT="[Text]"/>
      <dgm:spPr/>
      <dgm:t>
        <a:bodyPr/>
        <a:lstStyle/>
        <a:p>
          <a:r>
            <a:rPr lang="en-US" dirty="0"/>
            <a:t>Ethnicity</a:t>
          </a:r>
        </a:p>
      </dgm:t>
    </dgm:pt>
    <dgm:pt modelId="{6E6C3878-C6C9-4B09-8AA9-02DF1F40E068}" type="parTrans" cxnId="{DA862A23-044D-42C9-A6CA-88841B800225}">
      <dgm:prSet/>
      <dgm:spPr/>
      <dgm:t>
        <a:bodyPr/>
        <a:lstStyle/>
        <a:p>
          <a:endParaRPr lang="en-US"/>
        </a:p>
      </dgm:t>
    </dgm:pt>
    <dgm:pt modelId="{9792B759-013B-4B7A-B7B5-F52153B00110}" type="sibTrans" cxnId="{DA862A23-044D-42C9-A6CA-88841B800225}">
      <dgm:prSet/>
      <dgm:spPr/>
      <dgm:t>
        <a:bodyPr/>
        <a:lstStyle/>
        <a:p>
          <a:endParaRPr lang="en-US"/>
        </a:p>
      </dgm:t>
    </dgm:pt>
    <dgm:pt modelId="{8BC2B849-6801-4CD9-B950-F2744E4B008A}">
      <dgm:prSet phldrT="[Text]"/>
      <dgm:spPr/>
      <dgm:t>
        <a:bodyPr/>
        <a:lstStyle/>
        <a:p>
          <a:r>
            <a:rPr lang="en-US" dirty="0"/>
            <a:t>Race</a:t>
          </a:r>
        </a:p>
      </dgm:t>
    </dgm:pt>
    <dgm:pt modelId="{24232C05-415F-479B-BC1E-6017BE9F6F04}" type="parTrans" cxnId="{D561A5FE-3303-4730-BD00-1B50C5AA86AF}">
      <dgm:prSet/>
      <dgm:spPr/>
      <dgm:t>
        <a:bodyPr/>
        <a:lstStyle/>
        <a:p>
          <a:endParaRPr lang="en-US"/>
        </a:p>
      </dgm:t>
    </dgm:pt>
    <dgm:pt modelId="{20245CD2-3A44-46E2-982A-F1F640EAF802}" type="sibTrans" cxnId="{D561A5FE-3303-4730-BD00-1B50C5AA86AF}">
      <dgm:prSet/>
      <dgm:spPr/>
      <dgm:t>
        <a:bodyPr/>
        <a:lstStyle/>
        <a:p>
          <a:endParaRPr lang="en-US"/>
        </a:p>
      </dgm:t>
    </dgm:pt>
    <dgm:pt modelId="{EC948A3B-DF2A-4EF4-9352-C0799E318FCC}">
      <dgm:prSet phldrT="[Text]"/>
      <dgm:spPr/>
      <dgm:t>
        <a:bodyPr/>
        <a:lstStyle/>
        <a:p>
          <a:r>
            <a:rPr lang="en-US" dirty="0"/>
            <a:t>People of Color (Black, Asian, etc.)</a:t>
          </a:r>
        </a:p>
      </dgm:t>
    </dgm:pt>
    <dgm:pt modelId="{47D597D3-4EAB-423D-BA79-E43FD434E635}" type="parTrans" cxnId="{CC69CB3D-C0B3-4183-A14C-600197C21C7E}">
      <dgm:prSet/>
      <dgm:spPr/>
      <dgm:t>
        <a:bodyPr/>
        <a:lstStyle/>
        <a:p>
          <a:endParaRPr lang="en-US"/>
        </a:p>
      </dgm:t>
    </dgm:pt>
    <dgm:pt modelId="{24E57ADE-0C98-4894-AB6F-95AFB0D5105A}" type="sibTrans" cxnId="{CC69CB3D-C0B3-4183-A14C-600197C21C7E}">
      <dgm:prSet/>
      <dgm:spPr/>
      <dgm:t>
        <a:bodyPr/>
        <a:lstStyle/>
        <a:p>
          <a:endParaRPr lang="en-US"/>
        </a:p>
      </dgm:t>
    </dgm:pt>
    <dgm:pt modelId="{73600298-9045-4517-87AB-EF4D271269E2}">
      <dgm:prSet phldrT="[Text]"/>
      <dgm:spPr/>
      <dgm:t>
        <a:bodyPr/>
        <a:lstStyle/>
        <a:p>
          <a:r>
            <a:rPr lang="en-US" dirty="0"/>
            <a:t>Hispanic or Latino</a:t>
          </a:r>
        </a:p>
      </dgm:t>
    </dgm:pt>
    <dgm:pt modelId="{23BEE482-275F-479F-A63D-B413A3683021}" type="sibTrans" cxnId="{7EFA0DE3-6C2C-49F3-B808-987ACFCECC22}">
      <dgm:prSet/>
      <dgm:spPr/>
      <dgm:t>
        <a:bodyPr/>
        <a:lstStyle/>
        <a:p>
          <a:endParaRPr lang="en-US"/>
        </a:p>
      </dgm:t>
    </dgm:pt>
    <dgm:pt modelId="{546E25A2-DBBE-4966-BAE9-92CA66FC1414}" type="parTrans" cxnId="{7EFA0DE3-6C2C-49F3-B808-987ACFCECC22}">
      <dgm:prSet/>
      <dgm:spPr/>
      <dgm:t>
        <a:bodyPr/>
        <a:lstStyle/>
        <a:p>
          <a:endParaRPr lang="en-US"/>
        </a:p>
      </dgm:t>
    </dgm:pt>
    <dgm:pt modelId="{203F62BA-E403-439E-BF16-ECF13D0F6419}">
      <dgm:prSet phldrT="[Text]"/>
      <dgm:spPr/>
      <dgm:t>
        <a:bodyPr/>
        <a:lstStyle/>
        <a:p>
          <a:r>
            <a:rPr lang="en-US" dirty="0"/>
            <a:t>Two Categories:</a:t>
          </a:r>
        </a:p>
      </dgm:t>
    </dgm:pt>
    <dgm:pt modelId="{0898BC5E-BC4C-4636-B252-CA723C443D7E}" type="sibTrans" cxnId="{41296213-A3D9-4868-801D-73F91552C2EB}">
      <dgm:prSet/>
      <dgm:spPr/>
      <dgm:t>
        <a:bodyPr/>
        <a:lstStyle/>
        <a:p>
          <a:endParaRPr lang="en-US"/>
        </a:p>
      </dgm:t>
    </dgm:pt>
    <dgm:pt modelId="{24CB4D9A-C50A-42D9-819C-5C611F1960AC}" type="parTrans" cxnId="{41296213-A3D9-4868-801D-73F91552C2EB}">
      <dgm:prSet/>
      <dgm:spPr/>
      <dgm:t>
        <a:bodyPr/>
        <a:lstStyle/>
        <a:p>
          <a:endParaRPr lang="en-US"/>
        </a:p>
      </dgm:t>
    </dgm:pt>
    <dgm:pt modelId="{91B2D517-AB50-4B72-8E7B-7081AE8CB871}" type="pres">
      <dgm:prSet presAssocID="{CA2CD06D-ED0F-4D43-A52C-2B98B848C7E8}" presName="mainComposite" presStyleCnt="0">
        <dgm:presLayoutVars>
          <dgm:chPref val="1"/>
          <dgm:dir/>
          <dgm:animOne val="branch"/>
          <dgm:animLvl val="lvl"/>
          <dgm:resizeHandles val="exact"/>
        </dgm:presLayoutVars>
      </dgm:prSet>
      <dgm:spPr/>
    </dgm:pt>
    <dgm:pt modelId="{C97BFD11-2D6A-4A64-A8EC-3A902488A4D2}" type="pres">
      <dgm:prSet presAssocID="{CA2CD06D-ED0F-4D43-A52C-2B98B848C7E8}" presName="hierFlow" presStyleCnt="0"/>
      <dgm:spPr/>
    </dgm:pt>
    <dgm:pt modelId="{EE2E11E4-DE83-44AD-88B0-F4A467BF0FE4}" type="pres">
      <dgm:prSet presAssocID="{CA2CD06D-ED0F-4D43-A52C-2B98B848C7E8}" presName="firstBuf" presStyleCnt="0"/>
      <dgm:spPr/>
    </dgm:pt>
    <dgm:pt modelId="{C71ECD6A-0D5E-40D2-8188-06E222E3A495}" type="pres">
      <dgm:prSet presAssocID="{CA2CD06D-ED0F-4D43-A52C-2B98B848C7E8}" presName="hierChild1" presStyleCnt="0">
        <dgm:presLayoutVars>
          <dgm:chPref val="1"/>
          <dgm:animOne val="branch"/>
          <dgm:animLvl val="lvl"/>
        </dgm:presLayoutVars>
      </dgm:prSet>
      <dgm:spPr/>
    </dgm:pt>
    <dgm:pt modelId="{C07BA77C-94B0-4F89-AD13-CE949D2D09E4}" type="pres">
      <dgm:prSet presAssocID="{2972110F-4E99-47E2-AC30-B60816DAB61B}" presName="Name14" presStyleCnt="0"/>
      <dgm:spPr/>
    </dgm:pt>
    <dgm:pt modelId="{77867581-F0C7-4A99-A034-847BE0C6C5E3}" type="pres">
      <dgm:prSet presAssocID="{2972110F-4E99-47E2-AC30-B60816DAB61B}" presName="level1Shape" presStyleLbl="node0" presStyleIdx="0" presStyleCnt="1">
        <dgm:presLayoutVars>
          <dgm:chPref val="3"/>
        </dgm:presLayoutVars>
      </dgm:prSet>
      <dgm:spPr/>
    </dgm:pt>
    <dgm:pt modelId="{A7FB0EBE-AE88-4A0F-9656-1E4DC31CE009}" type="pres">
      <dgm:prSet presAssocID="{2972110F-4E99-47E2-AC30-B60816DAB61B}" presName="hierChild2" presStyleCnt="0"/>
      <dgm:spPr/>
    </dgm:pt>
    <dgm:pt modelId="{2E5EBA26-0F9B-47AF-A20D-AA1F57F301DA}" type="pres">
      <dgm:prSet presAssocID="{546E25A2-DBBE-4966-BAE9-92CA66FC1414}" presName="Name19" presStyleLbl="parChTrans1D2" presStyleIdx="0" presStyleCnt="2"/>
      <dgm:spPr/>
    </dgm:pt>
    <dgm:pt modelId="{AF6797B3-C4A2-457A-99F6-B73F802F3F45}" type="pres">
      <dgm:prSet presAssocID="{73600298-9045-4517-87AB-EF4D271269E2}" presName="Name21" presStyleCnt="0"/>
      <dgm:spPr/>
    </dgm:pt>
    <dgm:pt modelId="{71A58707-3D05-4E0F-803C-AEF0E9828B5E}" type="pres">
      <dgm:prSet presAssocID="{73600298-9045-4517-87AB-EF4D271269E2}" presName="level2Shape" presStyleLbl="node2" presStyleIdx="0" presStyleCnt="2"/>
      <dgm:spPr/>
    </dgm:pt>
    <dgm:pt modelId="{4CC37D9F-AD26-42E4-BFE0-0044679AADE3}" type="pres">
      <dgm:prSet presAssocID="{73600298-9045-4517-87AB-EF4D271269E2}" presName="hierChild3" presStyleCnt="0"/>
      <dgm:spPr/>
    </dgm:pt>
    <dgm:pt modelId="{F55EE5A2-9D22-4697-AD31-9B5E79F044EE}" type="pres">
      <dgm:prSet presAssocID="{0DB0D89A-EF8F-4BC0-AAC2-082501E4C696}" presName="Name19" presStyleLbl="parChTrans1D3" presStyleIdx="0" presStyleCnt="4"/>
      <dgm:spPr/>
    </dgm:pt>
    <dgm:pt modelId="{1B6BD4D2-D0DD-48E8-BDAD-36F5DD9B4B9F}" type="pres">
      <dgm:prSet presAssocID="{8C568299-F07B-4D22-A65C-76F7D5D53CF9}" presName="Name21" presStyleCnt="0"/>
      <dgm:spPr/>
    </dgm:pt>
    <dgm:pt modelId="{07C8F1E6-D634-4DA4-8A19-0AC5B12BD23A}" type="pres">
      <dgm:prSet presAssocID="{8C568299-F07B-4D22-A65C-76F7D5D53CF9}" presName="level2Shape" presStyleLbl="node3" presStyleIdx="0" presStyleCnt="4"/>
      <dgm:spPr/>
    </dgm:pt>
    <dgm:pt modelId="{C37C527F-D131-428F-A108-9901CBB3A476}" type="pres">
      <dgm:prSet presAssocID="{8C568299-F07B-4D22-A65C-76F7D5D53CF9}" presName="hierChild3" presStyleCnt="0"/>
      <dgm:spPr/>
    </dgm:pt>
    <dgm:pt modelId="{CB04B662-469B-42D1-BD3A-8FCAA3FD2CF9}" type="pres">
      <dgm:prSet presAssocID="{BD9C6ADB-D420-4920-B814-8633E5CEC424}" presName="Name19" presStyleLbl="parChTrans1D3" presStyleIdx="1" presStyleCnt="4"/>
      <dgm:spPr/>
    </dgm:pt>
    <dgm:pt modelId="{C50D66A1-4E84-4110-8480-BA60074FB895}" type="pres">
      <dgm:prSet presAssocID="{D35F41A3-9306-4990-B326-4DEC757C40A2}" presName="Name21" presStyleCnt="0"/>
      <dgm:spPr/>
    </dgm:pt>
    <dgm:pt modelId="{D948B074-F7BE-4619-9982-5AC788522687}" type="pres">
      <dgm:prSet presAssocID="{D35F41A3-9306-4990-B326-4DEC757C40A2}" presName="level2Shape" presStyleLbl="node3" presStyleIdx="1" presStyleCnt="4"/>
      <dgm:spPr/>
    </dgm:pt>
    <dgm:pt modelId="{1033E002-FF62-4420-95BF-E82ADB3CCF3F}" type="pres">
      <dgm:prSet presAssocID="{D35F41A3-9306-4990-B326-4DEC757C40A2}" presName="hierChild3" presStyleCnt="0"/>
      <dgm:spPr/>
    </dgm:pt>
    <dgm:pt modelId="{FB0F7046-622D-4CE1-81BA-4D437CDA9D71}" type="pres">
      <dgm:prSet presAssocID="{F00AC5C1-C7BB-43FB-AAE2-D9836F65A372}" presName="Name19" presStyleLbl="parChTrans1D2" presStyleIdx="1" presStyleCnt="2"/>
      <dgm:spPr/>
    </dgm:pt>
    <dgm:pt modelId="{9F0D6FB0-1081-4C2B-AF76-5948587BADFC}" type="pres">
      <dgm:prSet presAssocID="{E78150D0-89BB-4357-B7A4-6888CFF43EF5}" presName="Name21" presStyleCnt="0"/>
      <dgm:spPr/>
    </dgm:pt>
    <dgm:pt modelId="{ADD907C1-B348-485D-8953-CA9A2403FC17}" type="pres">
      <dgm:prSet presAssocID="{E78150D0-89BB-4357-B7A4-6888CFF43EF5}" presName="level2Shape" presStyleLbl="node2" presStyleIdx="1" presStyleCnt="2"/>
      <dgm:spPr/>
    </dgm:pt>
    <dgm:pt modelId="{D89AC164-C0B5-4571-95EE-ADA6C13D75D0}" type="pres">
      <dgm:prSet presAssocID="{E78150D0-89BB-4357-B7A4-6888CFF43EF5}" presName="hierChild3" presStyleCnt="0"/>
      <dgm:spPr/>
    </dgm:pt>
    <dgm:pt modelId="{E023CFEF-A82E-4A83-A969-AE5DB0D4CE32}" type="pres">
      <dgm:prSet presAssocID="{0637EB62-69AF-4E67-96A9-62E8C6A3254D}" presName="Name19" presStyleLbl="parChTrans1D3" presStyleIdx="2" presStyleCnt="4"/>
      <dgm:spPr/>
    </dgm:pt>
    <dgm:pt modelId="{F3682F6D-4209-421B-BC7C-04B398AFCBF8}" type="pres">
      <dgm:prSet presAssocID="{A9A9BC1F-0339-4293-BA84-DC539F075CE4}" presName="Name21" presStyleCnt="0"/>
      <dgm:spPr/>
    </dgm:pt>
    <dgm:pt modelId="{B9050177-BEA1-4A20-B9E3-43F8D5A1C538}" type="pres">
      <dgm:prSet presAssocID="{A9A9BC1F-0339-4293-BA84-DC539F075CE4}" presName="level2Shape" presStyleLbl="node3" presStyleIdx="2" presStyleCnt="4"/>
      <dgm:spPr/>
    </dgm:pt>
    <dgm:pt modelId="{A8EA6F1F-B645-4273-B45C-98F2F760D051}" type="pres">
      <dgm:prSet presAssocID="{A9A9BC1F-0339-4293-BA84-DC539F075CE4}" presName="hierChild3" presStyleCnt="0"/>
      <dgm:spPr/>
    </dgm:pt>
    <dgm:pt modelId="{CB6AF7DD-9C45-4F66-A2C0-807BEF23DAD8}" type="pres">
      <dgm:prSet presAssocID="{47D597D3-4EAB-423D-BA79-E43FD434E635}" presName="Name19" presStyleLbl="parChTrans1D3" presStyleIdx="3" presStyleCnt="4"/>
      <dgm:spPr/>
    </dgm:pt>
    <dgm:pt modelId="{2E407CA3-5539-4DD4-97A9-D4817BE16F04}" type="pres">
      <dgm:prSet presAssocID="{EC948A3B-DF2A-4EF4-9352-C0799E318FCC}" presName="Name21" presStyleCnt="0"/>
      <dgm:spPr/>
    </dgm:pt>
    <dgm:pt modelId="{488447CA-732E-4324-9B3E-D9D3AE4D84B5}" type="pres">
      <dgm:prSet presAssocID="{EC948A3B-DF2A-4EF4-9352-C0799E318FCC}" presName="level2Shape" presStyleLbl="node3" presStyleIdx="3" presStyleCnt="4"/>
      <dgm:spPr/>
    </dgm:pt>
    <dgm:pt modelId="{AEAE74DB-6D97-48CA-8442-ABD4CD9BFEC0}" type="pres">
      <dgm:prSet presAssocID="{EC948A3B-DF2A-4EF4-9352-C0799E318FCC}" presName="hierChild3" presStyleCnt="0"/>
      <dgm:spPr/>
    </dgm:pt>
    <dgm:pt modelId="{85B5C5BB-C29D-4405-B4F4-AC7E2B6BD3F1}" type="pres">
      <dgm:prSet presAssocID="{CA2CD06D-ED0F-4D43-A52C-2B98B848C7E8}" presName="bgShapesFlow" presStyleCnt="0"/>
      <dgm:spPr/>
    </dgm:pt>
    <dgm:pt modelId="{139B2DEC-AD0C-4B39-A786-F3AAB198DF73}" type="pres">
      <dgm:prSet presAssocID="{203F62BA-E403-439E-BF16-ECF13D0F6419}" presName="rectComp" presStyleCnt="0"/>
      <dgm:spPr/>
    </dgm:pt>
    <dgm:pt modelId="{7F07A155-876B-47DF-ADCB-76E93751301E}" type="pres">
      <dgm:prSet presAssocID="{203F62BA-E403-439E-BF16-ECF13D0F6419}" presName="bgRect" presStyleLbl="bgShp" presStyleIdx="0" presStyleCnt="3"/>
      <dgm:spPr/>
    </dgm:pt>
    <dgm:pt modelId="{6471C538-E5C7-456B-AD1D-5C9A044995B0}" type="pres">
      <dgm:prSet presAssocID="{203F62BA-E403-439E-BF16-ECF13D0F6419}" presName="bgRectTx" presStyleLbl="bgShp" presStyleIdx="0" presStyleCnt="3">
        <dgm:presLayoutVars>
          <dgm:bulletEnabled val="1"/>
        </dgm:presLayoutVars>
      </dgm:prSet>
      <dgm:spPr/>
    </dgm:pt>
    <dgm:pt modelId="{91677C9F-FA52-48BC-9933-88BA0AC247D2}" type="pres">
      <dgm:prSet presAssocID="{203F62BA-E403-439E-BF16-ECF13D0F6419}" presName="spComp" presStyleCnt="0"/>
      <dgm:spPr/>
    </dgm:pt>
    <dgm:pt modelId="{4456FB7C-C9F4-4105-870E-450D084354A7}" type="pres">
      <dgm:prSet presAssocID="{203F62BA-E403-439E-BF16-ECF13D0F6419}" presName="vSp" presStyleCnt="0"/>
      <dgm:spPr/>
    </dgm:pt>
    <dgm:pt modelId="{612CEE10-7A73-40AB-BC9B-761C4BD73423}" type="pres">
      <dgm:prSet presAssocID="{743D39E6-E5A6-4FAE-9269-8BA4DB7A4A88}" presName="rectComp" presStyleCnt="0"/>
      <dgm:spPr/>
    </dgm:pt>
    <dgm:pt modelId="{0EC1765B-5A2D-4A19-BA73-640133643D45}" type="pres">
      <dgm:prSet presAssocID="{743D39E6-E5A6-4FAE-9269-8BA4DB7A4A88}" presName="bgRect" presStyleLbl="bgShp" presStyleIdx="1" presStyleCnt="3"/>
      <dgm:spPr/>
    </dgm:pt>
    <dgm:pt modelId="{833CACC4-0222-44EF-B30A-BD90672AAA8B}" type="pres">
      <dgm:prSet presAssocID="{743D39E6-E5A6-4FAE-9269-8BA4DB7A4A88}" presName="bgRectTx" presStyleLbl="bgShp" presStyleIdx="1" presStyleCnt="3">
        <dgm:presLayoutVars>
          <dgm:bulletEnabled val="1"/>
        </dgm:presLayoutVars>
      </dgm:prSet>
      <dgm:spPr/>
    </dgm:pt>
    <dgm:pt modelId="{DC5F9685-52F1-409F-9C0D-A0193DDF0F52}" type="pres">
      <dgm:prSet presAssocID="{743D39E6-E5A6-4FAE-9269-8BA4DB7A4A88}" presName="spComp" presStyleCnt="0"/>
      <dgm:spPr/>
    </dgm:pt>
    <dgm:pt modelId="{5C9D9379-52D8-4D59-9651-25D0C49E2700}" type="pres">
      <dgm:prSet presAssocID="{743D39E6-E5A6-4FAE-9269-8BA4DB7A4A88}" presName="vSp" presStyleCnt="0"/>
      <dgm:spPr/>
    </dgm:pt>
    <dgm:pt modelId="{29AFAB3F-3C0A-48E6-8957-6A9C52735FC3}" type="pres">
      <dgm:prSet presAssocID="{8BC2B849-6801-4CD9-B950-F2744E4B008A}" presName="rectComp" presStyleCnt="0"/>
      <dgm:spPr/>
    </dgm:pt>
    <dgm:pt modelId="{4F68741F-A547-4226-B56B-6AC010D646B4}" type="pres">
      <dgm:prSet presAssocID="{8BC2B849-6801-4CD9-B950-F2744E4B008A}" presName="bgRect" presStyleLbl="bgShp" presStyleIdx="2" presStyleCnt="3"/>
      <dgm:spPr/>
    </dgm:pt>
    <dgm:pt modelId="{CC8E610A-EC35-4CC2-8EF0-6082176DE155}" type="pres">
      <dgm:prSet presAssocID="{8BC2B849-6801-4CD9-B950-F2744E4B008A}" presName="bgRectTx" presStyleLbl="bgShp" presStyleIdx="2" presStyleCnt="3">
        <dgm:presLayoutVars>
          <dgm:bulletEnabled val="1"/>
        </dgm:presLayoutVars>
      </dgm:prSet>
      <dgm:spPr/>
    </dgm:pt>
  </dgm:ptLst>
  <dgm:cxnLst>
    <dgm:cxn modelId="{5F1D6B0C-9370-4324-A3F3-4E3F26B0B3B6}" type="presOf" srcId="{BD9C6ADB-D420-4920-B814-8633E5CEC424}" destId="{CB04B662-469B-42D1-BD3A-8FCAA3FD2CF9}" srcOrd="0" destOrd="0" presId="urn:microsoft.com/office/officeart/2005/8/layout/hierarchy6"/>
    <dgm:cxn modelId="{41296213-A3D9-4868-801D-73F91552C2EB}" srcId="{CA2CD06D-ED0F-4D43-A52C-2B98B848C7E8}" destId="{203F62BA-E403-439E-BF16-ECF13D0F6419}" srcOrd="1" destOrd="0" parTransId="{24CB4D9A-C50A-42D9-819C-5C611F1960AC}" sibTransId="{0898BC5E-BC4C-4636-B252-CA723C443D7E}"/>
    <dgm:cxn modelId="{DA862A23-044D-42C9-A6CA-88841B800225}" srcId="{CA2CD06D-ED0F-4D43-A52C-2B98B848C7E8}" destId="{743D39E6-E5A6-4FAE-9269-8BA4DB7A4A88}" srcOrd="2" destOrd="0" parTransId="{6E6C3878-C6C9-4B09-8AA9-02DF1F40E068}" sibTransId="{9792B759-013B-4B7A-B7B5-F52153B00110}"/>
    <dgm:cxn modelId="{009DD926-390C-4E75-9B89-EC1369FEBBC4}" type="presOf" srcId="{F00AC5C1-C7BB-43FB-AAE2-D9836F65A372}" destId="{FB0F7046-622D-4CE1-81BA-4D437CDA9D71}" srcOrd="0" destOrd="0" presId="urn:microsoft.com/office/officeart/2005/8/layout/hierarchy6"/>
    <dgm:cxn modelId="{3171E02D-D818-4928-A9A5-F4C7155763CE}" type="presOf" srcId="{8BC2B849-6801-4CD9-B950-F2744E4B008A}" destId="{CC8E610A-EC35-4CC2-8EF0-6082176DE155}" srcOrd="1" destOrd="0" presId="urn:microsoft.com/office/officeart/2005/8/layout/hierarchy6"/>
    <dgm:cxn modelId="{00DC1031-F695-4EF0-B3CC-124CB530C9B1}" srcId="{E78150D0-89BB-4357-B7A4-6888CFF43EF5}" destId="{A9A9BC1F-0339-4293-BA84-DC539F075CE4}" srcOrd="0" destOrd="0" parTransId="{0637EB62-69AF-4E67-96A9-62E8C6A3254D}" sibTransId="{EEED67D3-24EF-4424-9749-C2940E917162}"/>
    <dgm:cxn modelId="{4BFAB331-8B98-43A3-9704-3F1AB33AE59B}" srcId="{2972110F-4E99-47E2-AC30-B60816DAB61B}" destId="{E78150D0-89BB-4357-B7A4-6888CFF43EF5}" srcOrd="1" destOrd="0" parTransId="{F00AC5C1-C7BB-43FB-AAE2-D9836F65A372}" sibTransId="{917E9516-42BF-41AE-A07D-E6591B1124A2}"/>
    <dgm:cxn modelId="{CC69CB3D-C0B3-4183-A14C-600197C21C7E}" srcId="{E78150D0-89BB-4357-B7A4-6888CFF43EF5}" destId="{EC948A3B-DF2A-4EF4-9352-C0799E318FCC}" srcOrd="1" destOrd="0" parTransId="{47D597D3-4EAB-423D-BA79-E43FD434E635}" sibTransId="{24E57ADE-0C98-4894-AB6F-95AFB0D5105A}"/>
    <dgm:cxn modelId="{970A565B-AA59-496D-A03D-5A17F5DACD90}" type="presOf" srcId="{203F62BA-E403-439E-BF16-ECF13D0F6419}" destId="{7F07A155-876B-47DF-ADCB-76E93751301E}" srcOrd="0" destOrd="0" presId="urn:microsoft.com/office/officeart/2005/8/layout/hierarchy6"/>
    <dgm:cxn modelId="{1901854A-FEA7-46D1-A95E-F6DDE3ECC3A9}" type="presOf" srcId="{743D39E6-E5A6-4FAE-9269-8BA4DB7A4A88}" destId="{0EC1765B-5A2D-4A19-BA73-640133643D45}" srcOrd="0" destOrd="0" presId="urn:microsoft.com/office/officeart/2005/8/layout/hierarchy6"/>
    <dgm:cxn modelId="{466A9251-05C8-427D-977D-CC5B92A9F25B}" type="presOf" srcId="{E78150D0-89BB-4357-B7A4-6888CFF43EF5}" destId="{ADD907C1-B348-485D-8953-CA9A2403FC17}" srcOrd="0" destOrd="0" presId="urn:microsoft.com/office/officeart/2005/8/layout/hierarchy6"/>
    <dgm:cxn modelId="{C597D579-706E-416E-916C-E821C9E2F230}" type="presOf" srcId="{A9A9BC1F-0339-4293-BA84-DC539F075CE4}" destId="{B9050177-BEA1-4A20-B9E3-43F8D5A1C538}" srcOrd="0" destOrd="0" presId="urn:microsoft.com/office/officeart/2005/8/layout/hierarchy6"/>
    <dgm:cxn modelId="{34D42980-B85D-4821-BCBF-AB3C8193953A}" type="presOf" srcId="{EC948A3B-DF2A-4EF4-9352-C0799E318FCC}" destId="{488447CA-732E-4324-9B3E-D9D3AE4D84B5}" srcOrd="0" destOrd="0" presId="urn:microsoft.com/office/officeart/2005/8/layout/hierarchy6"/>
    <dgm:cxn modelId="{DFD14881-E3C3-447D-9FBD-F206364818BC}" type="presOf" srcId="{47D597D3-4EAB-423D-BA79-E43FD434E635}" destId="{CB6AF7DD-9C45-4F66-A2C0-807BEF23DAD8}" srcOrd="0" destOrd="0" presId="urn:microsoft.com/office/officeart/2005/8/layout/hierarchy6"/>
    <dgm:cxn modelId="{B49D0D84-35CC-43C2-A257-D7E4816C3085}" type="presOf" srcId="{8C568299-F07B-4D22-A65C-76F7D5D53CF9}" destId="{07C8F1E6-D634-4DA4-8A19-0AC5B12BD23A}" srcOrd="0" destOrd="0" presId="urn:microsoft.com/office/officeart/2005/8/layout/hierarchy6"/>
    <dgm:cxn modelId="{4862048E-BDE2-4084-BA93-5F3AF1CDF6FB}" type="presOf" srcId="{203F62BA-E403-439E-BF16-ECF13D0F6419}" destId="{6471C538-E5C7-456B-AD1D-5C9A044995B0}" srcOrd="1" destOrd="0" presId="urn:microsoft.com/office/officeart/2005/8/layout/hierarchy6"/>
    <dgm:cxn modelId="{8F268192-436A-4E83-B201-E3AC87DC90D1}" type="presOf" srcId="{73600298-9045-4517-87AB-EF4D271269E2}" destId="{71A58707-3D05-4E0F-803C-AEF0E9828B5E}" srcOrd="0" destOrd="0" presId="urn:microsoft.com/office/officeart/2005/8/layout/hierarchy6"/>
    <dgm:cxn modelId="{93447497-8F75-4A9E-B9E3-5B8592846495}" type="presOf" srcId="{2972110F-4E99-47E2-AC30-B60816DAB61B}" destId="{77867581-F0C7-4A99-A034-847BE0C6C5E3}" srcOrd="0" destOrd="0" presId="urn:microsoft.com/office/officeart/2005/8/layout/hierarchy6"/>
    <dgm:cxn modelId="{2DF78DA9-A569-452A-9360-70A8343E439E}" type="presOf" srcId="{0637EB62-69AF-4E67-96A9-62E8C6A3254D}" destId="{E023CFEF-A82E-4A83-A969-AE5DB0D4CE32}" srcOrd="0" destOrd="0" presId="urn:microsoft.com/office/officeart/2005/8/layout/hierarchy6"/>
    <dgm:cxn modelId="{8EF69EB1-5437-4C2C-BC87-963F0E3EE0D3}" type="presOf" srcId="{8BC2B849-6801-4CD9-B950-F2744E4B008A}" destId="{4F68741F-A547-4226-B56B-6AC010D646B4}" srcOrd="0" destOrd="0" presId="urn:microsoft.com/office/officeart/2005/8/layout/hierarchy6"/>
    <dgm:cxn modelId="{04886BB2-910A-4A72-BCEB-B2135443EC79}" srcId="{73600298-9045-4517-87AB-EF4D271269E2}" destId="{D35F41A3-9306-4990-B326-4DEC757C40A2}" srcOrd="1" destOrd="0" parTransId="{BD9C6ADB-D420-4920-B814-8633E5CEC424}" sibTransId="{6109158A-7824-4CBD-A452-96690B792FD3}"/>
    <dgm:cxn modelId="{D5A59BB3-2064-4D09-BD99-99FFD1478E81}" type="presOf" srcId="{D35F41A3-9306-4990-B326-4DEC757C40A2}" destId="{D948B074-F7BE-4619-9982-5AC788522687}" srcOrd="0" destOrd="0" presId="urn:microsoft.com/office/officeart/2005/8/layout/hierarchy6"/>
    <dgm:cxn modelId="{1A07E7B5-0321-41B3-873D-B24CF79F8518}" srcId="{73600298-9045-4517-87AB-EF4D271269E2}" destId="{8C568299-F07B-4D22-A65C-76F7D5D53CF9}" srcOrd="0" destOrd="0" parTransId="{0DB0D89A-EF8F-4BC0-AAC2-082501E4C696}" sibTransId="{9B74CB56-C617-4C6B-B42F-E50FA6836D4A}"/>
    <dgm:cxn modelId="{F4A1DDC0-D70B-491A-B5D9-DCBEBD780780}" type="presOf" srcId="{546E25A2-DBBE-4966-BAE9-92CA66FC1414}" destId="{2E5EBA26-0F9B-47AF-A20D-AA1F57F301DA}" srcOrd="0" destOrd="0" presId="urn:microsoft.com/office/officeart/2005/8/layout/hierarchy6"/>
    <dgm:cxn modelId="{783C8FC2-D3CF-44CF-B7D6-36C9B6D04BF5}" type="presOf" srcId="{0DB0D89A-EF8F-4BC0-AAC2-082501E4C696}" destId="{F55EE5A2-9D22-4697-AD31-9B5E79F044EE}" srcOrd="0" destOrd="0" presId="urn:microsoft.com/office/officeart/2005/8/layout/hierarchy6"/>
    <dgm:cxn modelId="{82F39CCB-75F2-45BA-836C-040A048CDA17}" srcId="{CA2CD06D-ED0F-4D43-A52C-2B98B848C7E8}" destId="{2972110F-4E99-47E2-AC30-B60816DAB61B}" srcOrd="0" destOrd="0" parTransId="{748D22B5-A9E3-4D7B-AAF1-4350934D6E8B}" sibTransId="{88896E3B-ADC2-455D-8D14-9FB234A4E207}"/>
    <dgm:cxn modelId="{230BFDDA-9946-4978-913D-0565A6D7FBC3}" type="presOf" srcId="{743D39E6-E5A6-4FAE-9269-8BA4DB7A4A88}" destId="{833CACC4-0222-44EF-B30A-BD90672AAA8B}" srcOrd="1" destOrd="0" presId="urn:microsoft.com/office/officeart/2005/8/layout/hierarchy6"/>
    <dgm:cxn modelId="{7EFA0DE3-6C2C-49F3-B808-987ACFCECC22}" srcId="{2972110F-4E99-47E2-AC30-B60816DAB61B}" destId="{73600298-9045-4517-87AB-EF4D271269E2}" srcOrd="0" destOrd="0" parTransId="{546E25A2-DBBE-4966-BAE9-92CA66FC1414}" sibTransId="{23BEE482-275F-479F-A63D-B413A3683021}"/>
    <dgm:cxn modelId="{F91A71FE-DDDE-412A-8374-C7ED4E113964}" type="presOf" srcId="{CA2CD06D-ED0F-4D43-A52C-2B98B848C7E8}" destId="{91B2D517-AB50-4B72-8E7B-7081AE8CB871}" srcOrd="0" destOrd="0" presId="urn:microsoft.com/office/officeart/2005/8/layout/hierarchy6"/>
    <dgm:cxn modelId="{D561A5FE-3303-4730-BD00-1B50C5AA86AF}" srcId="{CA2CD06D-ED0F-4D43-A52C-2B98B848C7E8}" destId="{8BC2B849-6801-4CD9-B950-F2744E4B008A}" srcOrd="3" destOrd="0" parTransId="{24232C05-415F-479B-BC1E-6017BE9F6F04}" sibTransId="{20245CD2-3A44-46E2-982A-F1F640EAF802}"/>
    <dgm:cxn modelId="{6894AD0B-9584-46ED-9DB8-E7A549F94895}" type="presParOf" srcId="{91B2D517-AB50-4B72-8E7B-7081AE8CB871}" destId="{C97BFD11-2D6A-4A64-A8EC-3A902488A4D2}" srcOrd="0" destOrd="0" presId="urn:microsoft.com/office/officeart/2005/8/layout/hierarchy6"/>
    <dgm:cxn modelId="{593B1FAE-30AF-4D67-91EA-67DEC7330D6A}" type="presParOf" srcId="{C97BFD11-2D6A-4A64-A8EC-3A902488A4D2}" destId="{EE2E11E4-DE83-44AD-88B0-F4A467BF0FE4}" srcOrd="0" destOrd="0" presId="urn:microsoft.com/office/officeart/2005/8/layout/hierarchy6"/>
    <dgm:cxn modelId="{0DD00281-DA47-4AE2-8775-AEC4D1FA4036}" type="presParOf" srcId="{C97BFD11-2D6A-4A64-A8EC-3A902488A4D2}" destId="{C71ECD6A-0D5E-40D2-8188-06E222E3A495}" srcOrd="1" destOrd="0" presId="urn:microsoft.com/office/officeart/2005/8/layout/hierarchy6"/>
    <dgm:cxn modelId="{A77C40FD-70C4-46EF-B365-7A27EEA953F9}" type="presParOf" srcId="{C71ECD6A-0D5E-40D2-8188-06E222E3A495}" destId="{C07BA77C-94B0-4F89-AD13-CE949D2D09E4}" srcOrd="0" destOrd="0" presId="urn:microsoft.com/office/officeart/2005/8/layout/hierarchy6"/>
    <dgm:cxn modelId="{0D06C5F1-75E2-4EC4-A3C8-205D6A78DAF9}" type="presParOf" srcId="{C07BA77C-94B0-4F89-AD13-CE949D2D09E4}" destId="{77867581-F0C7-4A99-A034-847BE0C6C5E3}" srcOrd="0" destOrd="0" presId="urn:microsoft.com/office/officeart/2005/8/layout/hierarchy6"/>
    <dgm:cxn modelId="{42FF2C8C-843D-465A-81B3-F9EE8B3CEF60}" type="presParOf" srcId="{C07BA77C-94B0-4F89-AD13-CE949D2D09E4}" destId="{A7FB0EBE-AE88-4A0F-9656-1E4DC31CE009}" srcOrd="1" destOrd="0" presId="urn:microsoft.com/office/officeart/2005/8/layout/hierarchy6"/>
    <dgm:cxn modelId="{EEEF8C24-0F5C-4E4F-AAAD-50829A63E3A9}" type="presParOf" srcId="{A7FB0EBE-AE88-4A0F-9656-1E4DC31CE009}" destId="{2E5EBA26-0F9B-47AF-A20D-AA1F57F301DA}" srcOrd="0" destOrd="0" presId="urn:microsoft.com/office/officeart/2005/8/layout/hierarchy6"/>
    <dgm:cxn modelId="{B102FAB7-28F0-40F5-B923-6000C24E1157}" type="presParOf" srcId="{A7FB0EBE-AE88-4A0F-9656-1E4DC31CE009}" destId="{AF6797B3-C4A2-457A-99F6-B73F802F3F45}" srcOrd="1" destOrd="0" presId="urn:microsoft.com/office/officeart/2005/8/layout/hierarchy6"/>
    <dgm:cxn modelId="{DC1855D2-F4AF-42FB-A62C-F1746F3E824F}" type="presParOf" srcId="{AF6797B3-C4A2-457A-99F6-B73F802F3F45}" destId="{71A58707-3D05-4E0F-803C-AEF0E9828B5E}" srcOrd="0" destOrd="0" presId="urn:microsoft.com/office/officeart/2005/8/layout/hierarchy6"/>
    <dgm:cxn modelId="{E5A6373B-2DC4-412A-9CAF-50A9A0DCD4B3}" type="presParOf" srcId="{AF6797B3-C4A2-457A-99F6-B73F802F3F45}" destId="{4CC37D9F-AD26-42E4-BFE0-0044679AADE3}" srcOrd="1" destOrd="0" presId="urn:microsoft.com/office/officeart/2005/8/layout/hierarchy6"/>
    <dgm:cxn modelId="{986FF61B-43CE-4515-B85B-1F98715D7C2A}" type="presParOf" srcId="{4CC37D9F-AD26-42E4-BFE0-0044679AADE3}" destId="{F55EE5A2-9D22-4697-AD31-9B5E79F044EE}" srcOrd="0" destOrd="0" presId="urn:microsoft.com/office/officeart/2005/8/layout/hierarchy6"/>
    <dgm:cxn modelId="{B9ECA62E-9A3E-4320-BDAC-3607092351AF}" type="presParOf" srcId="{4CC37D9F-AD26-42E4-BFE0-0044679AADE3}" destId="{1B6BD4D2-D0DD-48E8-BDAD-36F5DD9B4B9F}" srcOrd="1" destOrd="0" presId="urn:microsoft.com/office/officeart/2005/8/layout/hierarchy6"/>
    <dgm:cxn modelId="{F2984903-7BCA-4FEC-983C-3681C2BC8140}" type="presParOf" srcId="{1B6BD4D2-D0DD-48E8-BDAD-36F5DD9B4B9F}" destId="{07C8F1E6-D634-4DA4-8A19-0AC5B12BD23A}" srcOrd="0" destOrd="0" presId="urn:microsoft.com/office/officeart/2005/8/layout/hierarchy6"/>
    <dgm:cxn modelId="{4E8D2AE1-8B63-4628-955A-F15655A333B8}" type="presParOf" srcId="{1B6BD4D2-D0DD-48E8-BDAD-36F5DD9B4B9F}" destId="{C37C527F-D131-428F-A108-9901CBB3A476}" srcOrd="1" destOrd="0" presId="urn:microsoft.com/office/officeart/2005/8/layout/hierarchy6"/>
    <dgm:cxn modelId="{DBDDCD32-2D9F-4670-9FEF-69702C276827}" type="presParOf" srcId="{4CC37D9F-AD26-42E4-BFE0-0044679AADE3}" destId="{CB04B662-469B-42D1-BD3A-8FCAA3FD2CF9}" srcOrd="2" destOrd="0" presId="urn:microsoft.com/office/officeart/2005/8/layout/hierarchy6"/>
    <dgm:cxn modelId="{09017478-7B63-4651-9D4B-8A10F8B7C759}" type="presParOf" srcId="{4CC37D9F-AD26-42E4-BFE0-0044679AADE3}" destId="{C50D66A1-4E84-4110-8480-BA60074FB895}" srcOrd="3" destOrd="0" presId="urn:microsoft.com/office/officeart/2005/8/layout/hierarchy6"/>
    <dgm:cxn modelId="{C53803CF-198A-451E-A98C-8B1D29959DFC}" type="presParOf" srcId="{C50D66A1-4E84-4110-8480-BA60074FB895}" destId="{D948B074-F7BE-4619-9982-5AC788522687}" srcOrd="0" destOrd="0" presId="urn:microsoft.com/office/officeart/2005/8/layout/hierarchy6"/>
    <dgm:cxn modelId="{BEFB6382-5C3B-41E2-B16B-02150B262D39}" type="presParOf" srcId="{C50D66A1-4E84-4110-8480-BA60074FB895}" destId="{1033E002-FF62-4420-95BF-E82ADB3CCF3F}" srcOrd="1" destOrd="0" presId="urn:microsoft.com/office/officeart/2005/8/layout/hierarchy6"/>
    <dgm:cxn modelId="{E506C7E5-ACF5-47D2-B4C5-1D818017D77C}" type="presParOf" srcId="{A7FB0EBE-AE88-4A0F-9656-1E4DC31CE009}" destId="{FB0F7046-622D-4CE1-81BA-4D437CDA9D71}" srcOrd="2" destOrd="0" presId="urn:microsoft.com/office/officeart/2005/8/layout/hierarchy6"/>
    <dgm:cxn modelId="{F62D0C0D-6E87-49C4-B236-7C0295B52E6C}" type="presParOf" srcId="{A7FB0EBE-AE88-4A0F-9656-1E4DC31CE009}" destId="{9F0D6FB0-1081-4C2B-AF76-5948587BADFC}" srcOrd="3" destOrd="0" presId="urn:microsoft.com/office/officeart/2005/8/layout/hierarchy6"/>
    <dgm:cxn modelId="{7E20A1CB-384A-41E1-AA06-29CF05699051}" type="presParOf" srcId="{9F0D6FB0-1081-4C2B-AF76-5948587BADFC}" destId="{ADD907C1-B348-485D-8953-CA9A2403FC17}" srcOrd="0" destOrd="0" presId="urn:microsoft.com/office/officeart/2005/8/layout/hierarchy6"/>
    <dgm:cxn modelId="{CCEF35B6-84DA-47B2-96A2-18E93A5E6524}" type="presParOf" srcId="{9F0D6FB0-1081-4C2B-AF76-5948587BADFC}" destId="{D89AC164-C0B5-4571-95EE-ADA6C13D75D0}" srcOrd="1" destOrd="0" presId="urn:microsoft.com/office/officeart/2005/8/layout/hierarchy6"/>
    <dgm:cxn modelId="{B312A57B-4A17-4815-BB22-C3AA67A65E75}" type="presParOf" srcId="{D89AC164-C0B5-4571-95EE-ADA6C13D75D0}" destId="{E023CFEF-A82E-4A83-A969-AE5DB0D4CE32}" srcOrd="0" destOrd="0" presId="urn:microsoft.com/office/officeart/2005/8/layout/hierarchy6"/>
    <dgm:cxn modelId="{5F81C106-0CF2-4E66-944C-8C80B95847A3}" type="presParOf" srcId="{D89AC164-C0B5-4571-95EE-ADA6C13D75D0}" destId="{F3682F6D-4209-421B-BC7C-04B398AFCBF8}" srcOrd="1" destOrd="0" presId="urn:microsoft.com/office/officeart/2005/8/layout/hierarchy6"/>
    <dgm:cxn modelId="{8D19D7D9-0CB2-4BBD-AED5-62149A49728A}" type="presParOf" srcId="{F3682F6D-4209-421B-BC7C-04B398AFCBF8}" destId="{B9050177-BEA1-4A20-B9E3-43F8D5A1C538}" srcOrd="0" destOrd="0" presId="urn:microsoft.com/office/officeart/2005/8/layout/hierarchy6"/>
    <dgm:cxn modelId="{C6987A21-FD30-4644-9811-971AF0EE6A47}" type="presParOf" srcId="{F3682F6D-4209-421B-BC7C-04B398AFCBF8}" destId="{A8EA6F1F-B645-4273-B45C-98F2F760D051}" srcOrd="1" destOrd="0" presId="urn:microsoft.com/office/officeart/2005/8/layout/hierarchy6"/>
    <dgm:cxn modelId="{5C087CB7-1E74-4381-BE0A-6CED1626D513}" type="presParOf" srcId="{D89AC164-C0B5-4571-95EE-ADA6C13D75D0}" destId="{CB6AF7DD-9C45-4F66-A2C0-807BEF23DAD8}" srcOrd="2" destOrd="0" presId="urn:microsoft.com/office/officeart/2005/8/layout/hierarchy6"/>
    <dgm:cxn modelId="{02A47EEA-0799-477A-97BA-20F9E1B19FD6}" type="presParOf" srcId="{D89AC164-C0B5-4571-95EE-ADA6C13D75D0}" destId="{2E407CA3-5539-4DD4-97A9-D4817BE16F04}" srcOrd="3" destOrd="0" presId="urn:microsoft.com/office/officeart/2005/8/layout/hierarchy6"/>
    <dgm:cxn modelId="{A02A8835-CFBC-457C-85F9-499DBF8896FB}" type="presParOf" srcId="{2E407CA3-5539-4DD4-97A9-D4817BE16F04}" destId="{488447CA-732E-4324-9B3E-D9D3AE4D84B5}" srcOrd="0" destOrd="0" presId="urn:microsoft.com/office/officeart/2005/8/layout/hierarchy6"/>
    <dgm:cxn modelId="{48202561-8FC9-4517-919D-04C48B7470B6}" type="presParOf" srcId="{2E407CA3-5539-4DD4-97A9-D4817BE16F04}" destId="{AEAE74DB-6D97-48CA-8442-ABD4CD9BFEC0}" srcOrd="1" destOrd="0" presId="urn:microsoft.com/office/officeart/2005/8/layout/hierarchy6"/>
    <dgm:cxn modelId="{EAD1A93B-52E3-4DEB-BE6B-62A04D7BC17D}" type="presParOf" srcId="{91B2D517-AB50-4B72-8E7B-7081AE8CB871}" destId="{85B5C5BB-C29D-4405-B4F4-AC7E2B6BD3F1}" srcOrd="1" destOrd="0" presId="urn:microsoft.com/office/officeart/2005/8/layout/hierarchy6"/>
    <dgm:cxn modelId="{3BEB80CF-7AB9-4B6D-A3A0-5ED8F187532C}" type="presParOf" srcId="{85B5C5BB-C29D-4405-B4F4-AC7E2B6BD3F1}" destId="{139B2DEC-AD0C-4B39-A786-F3AAB198DF73}" srcOrd="0" destOrd="0" presId="urn:microsoft.com/office/officeart/2005/8/layout/hierarchy6"/>
    <dgm:cxn modelId="{572CBF7E-8CE8-4896-8A8F-4C4DE88EBD12}" type="presParOf" srcId="{139B2DEC-AD0C-4B39-A786-F3AAB198DF73}" destId="{7F07A155-876B-47DF-ADCB-76E93751301E}" srcOrd="0" destOrd="0" presId="urn:microsoft.com/office/officeart/2005/8/layout/hierarchy6"/>
    <dgm:cxn modelId="{BE913B7D-739A-48C9-8873-C31C8A061537}" type="presParOf" srcId="{139B2DEC-AD0C-4B39-A786-F3AAB198DF73}" destId="{6471C538-E5C7-456B-AD1D-5C9A044995B0}" srcOrd="1" destOrd="0" presId="urn:microsoft.com/office/officeart/2005/8/layout/hierarchy6"/>
    <dgm:cxn modelId="{7AF8D8BC-0BBD-44DC-A6EB-C02782BCB5F4}" type="presParOf" srcId="{85B5C5BB-C29D-4405-B4F4-AC7E2B6BD3F1}" destId="{91677C9F-FA52-48BC-9933-88BA0AC247D2}" srcOrd="1" destOrd="0" presId="urn:microsoft.com/office/officeart/2005/8/layout/hierarchy6"/>
    <dgm:cxn modelId="{6245B9D5-F1B4-4983-B6A5-8C12B5B118BF}" type="presParOf" srcId="{91677C9F-FA52-48BC-9933-88BA0AC247D2}" destId="{4456FB7C-C9F4-4105-870E-450D084354A7}" srcOrd="0" destOrd="0" presId="urn:microsoft.com/office/officeart/2005/8/layout/hierarchy6"/>
    <dgm:cxn modelId="{DA478185-A775-4AA8-ACC9-F2465EB203BA}" type="presParOf" srcId="{85B5C5BB-C29D-4405-B4F4-AC7E2B6BD3F1}" destId="{612CEE10-7A73-40AB-BC9B-761C4BD73423}" srcOrd="2" destOrd="0" presId="urn:microsoft.com/office/officeart/2005/8/layout/hierarchy6"/>
    <dgm:cxn modelId="{EBE7A6A9-6485-4D48-826C-C5EE79F03192}" type="presParOf" srcId="{612CEE10-7A73-40AB-BC9B-761C4BD73423}" destId="{0EC1765B-5A2D-4A19-BA73-640133643D45}" srcOrd="0" destOrd="0" presId="urn:microsoft.com/office/officeart/2005/8/layout/hierarchy6"/>
    <dgm:cxn modelId="{9571D7DC-F44B-410A-BF0B-BFCE5AB9D2BF}" type="presParOf" srcId="{612CEE10-7A73-40AB-BC9B-761C4BD73423}" destId="{833CACC4-0222-44EF-B30A-BD90672AAA8B}" srcOrd="1" destOrd="0" presId="urn:microsoft.com/office/officeart/2005/8/layout/hierarchy6"/>
    <dgm:cxn modelId="{B13CCC2A-5E0E-4AE9-91C4-826E35BABE9E}" type="presParOf" srcId="{85B5C5BB-C29D-4405-B4F4-AC7E2B6BD3F1}" destId="{DC5F9685-52F1-409F-9C0D-A0193DDF0F52}" srcOrd="3" destOrd="0" presId="urn:microsoft.com/office/officeart/2005/8/layout/hierarchy6"/>
    <dgm:cxn modelId="{AB2D05C5-42F7-4D87-AE85-86EAD9EF5020}" type="presParOf" srcId="{DC5F9685-52F1-409F-9C0D-A0193DDF0F52}" destId="{5C9D9379-52D8-4D59-9651-25D0C49E2700}" srcOrd="0" destOrd="0" presId="urn:microsoft.com/office/officeart/2005/8/layout/hierarchy6"/>
    <dgm:cxn modelId="{D2F8432D-DD07-4AF0-AA27-424C3C812385}" type="presParOf" srcId="{85B5C5BB-C29D-4405-B4F4-AC7E2B6BD3F1}" destId="{29AFAB3F-3C0A-48E6-8957-6A9C52735FC3}" srcOrd="4" destOrd="0" presId="urn:microsoft.com/office/officeart/2005/8/layout/hierarchy6"/>
    <dgm:cxn modelId="{D27E26C1-9978-4405-B9C0-96C987D8D023}" type="presParOf" srcId="{29AFAB3F-3C0A-48E6-8957-6A9C52735FC3}" destId="{4F68741F-A547-4226-B56B-6AC010D646B4}" srcOrd="0" destOrd="0" presId="urn:microsoft.com/office/officeart/2005/8/layout/hierarchy6"/>
    <dgm:cxn modelId="{9EC80A09-525D-412B-B8BA-4A9A010DD969}" type="presParOf" srcId="{29AFAB3F-3C0A-48E6-8957-6A9C52735FC3}" destId="{CC8E610A-EC35-4CC2-8EF0-6082176DE155}"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8741F-A547-4226-B56B-6AC010D646B4}">
      <dsp:nvSpPr>
        <dsp:cNvPr id="0" name=""/>
        <dsp:cNvSpPr/>
      </dsp:nvSpPr>
      <dsp:spPr>
        <a:xfrm>
          <a:off x="0" y="3445643"/>
          <a:ext cx="9432758" cy="1046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Race</a:t>
          </a:r>
        </a:p>
      </dsp:txBody>
      <dsp:txXfrm>
        <a:off x="0" y="3445643"/>
        <a:ext cx="2829827" cy="1046446"/>
      </dsp:txXfrm>
    </dsp:sp>
    <dsp:sp modelId="{0EC1765B-5A2D-4A19-BA73-640133643D45}">
      <dsp:nvSpPr>
        <dsp:cNvPr id="0" name=""/>
        <dsp:cNvSpPr/>
      </dsp:nvSpPr>
      <dsp:spPr>
        <a:xfrm>
          <a:off x="0" y="2224789"/>
          <a:ext cx="9432758" cy="1046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Ethnicity</a:t>
          </a:r>
        </a:p>
      </dsp:txBody>
      <dsp:txXfrm>
        <a:off x="0" y="2224789"/>
        <a:ext cx="2829827" cy="1046446"/>
      </dsp:txXfrm>
    </dsp:sp>
    <dsp:sp modelId="{7F07A155-876B-47DF-ADCB-76E93751301E}">
      <dsp:nvSpPr>
        <dsp:cNvPr id="0" name=""/>
        <dsp:cNvSpPr/>
      </dsp:nvSpPr>
      <dsp:spPr>
        <a:xfrm>
          <a:off x="0" y="1003934"/>
          <a:ext cx="9432758" cy="1046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Two Categories:</a:t>
          </a:r>
        </a:p>
      </dsp:txBody>
      <dsp:txXfrm>
        <a:off x="0" y="1003934"/>
        <a:ext cx="2829827" cy="1046446"/>
      </dsp:txXfrm>
    </dsp:sp>
    <dsp:sp modelId="{77867581-F0C7-4A99-A034-847BE0C6C5E3}">
      <dsp:nvSpPr>
        <dsp:cNvPr id="0" name=""/>
        <dsp:cNvSpPr/>
      </dsp:nvSpPr>
      <dsp:spPr>
        <a:xfrm>
          <a:off x="5382936" y="1091138"/>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ACS Population Breakdown</a:t>
          </a:r>
        </a:p>
      </dsp:txBody>
      <dsp:txXfrm>
        <a:off x="5408477" y="1116679"/>
        <a:ext cx="1256976" cy="820956"/>
      </dsp:txXfrm>
    </dsp:sp>
    <dsp:sp modelId="{2E5EBA26-0F9B-47AF-A20D-AA1F57F301DA}">
      <dsp:nvSpPr>
        <dsp:cNvPr id="0" name=""/>
        <dsp:cNvSpPr/>
      </dsp:nvSpPr>
      <dsp:spPr>
        <a:xfrm>
          <a:off x="4336489" y="1963177"/>
          <a:ext cx="1700475" cy="348815"/>
        </a:xfrm>
        <a:custGeom>
          <a:avLst/>
          <a:gdLst/>
          <a:ahLst/>
          <a:cxnLst/>
          <a:rect l="0" t="0" r="0" b="0"/>
          <a:pathLst>
            <a:path>
              <a:moveTo>
                <a:pt x="1700475" y="0"/>
              </a:moveTo>
              <a:lnTo>
                <a:pt x="1700475" y="174407"/>
              </a:lnTo>
              <a:lnTo>
                <a:pt x="0" y="174407"/>
              </a:lnTo>
              <a:lnTo>
                <a:pt x="0" y="3488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A58707-3D05-4E0F-803C-AEF0E9828B5E}">
      <dsp:nvSpPr>
        <dsp:cNvPr id="0" name=""/>
        <dsp:cNvSpPr/>
      </dsp:nvSpPr>
      <dsp:spPr>
        <a:xfrm>
          <a:off x="3682460" y="2311993"/>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Hispanic or Latino</a:t>
          </a:r>
        </a:p>
      </dsp:txBody>
      <dsp:txXfrm>
        <a:off x="3708001" y="2337534"/>
        <a:ext cx="1256976" cy="820956"/>
      </dsp:txXfrm>
    </dsp:sp>
    <dsp:sp modelId="{F55EE5A2-9D22-4697-AD31-9B5E79F044EE}">
      <dsp:nvSpPr>
        <dsp:cNvPr id="0" name=""/>
        <dsp:cNvSpPr/>
      </dsp:nvSpPr>
      <dsp:spPr>
        <a:xfrm>
          <a:off x="3486251" y="3184031"/>
          <a:ext cx="850237" cy="348815"/>
        </a:xfrm>
        <a:custGeom>
          <a:avLst/>
          <a:gdLst/>
          <a:ahLst/>
          <a:cxnLst/>
          <a:rect l="0" t="0" r="0" b="0"/>
          <a:pathLst>
            <a:path>
              <a:moveTo>
                <a:pt x="850237" y="0"/>
              </a:moveTo>
              <a:lnTo>
                <a:pt x="850237" y="174407"/>
              </a:lnTo>
              <a:lnTo>
                <a:pt x="0" y="174407"/>
              </a:lnTo>
              <a:lnTo>
                <a:pt x="0"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C8F1E6-D634-4DA4-8A19-0AC5B12BD23A}">
      <dsp:nvSpPr>
        <dsp:cNvPr id="0" name=""/>
        <dsp:cNvSpPr/>
      </dsp:nvSpPr>
      <dsp:spPr>
        <a:xfrm>
          <a:off x="2832222"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White</a:t>
          </a:r>
        </a:p>
      </dsp:txBody>
      <dsp:txXfrm>
        <a:off x="2857763" y="3558388"/>
        <a:ext cx="1256976" cy="820956"/>
      </dsp:txXfrm>
    </dsp:sp>
    <dsp:sp modelId="{CB04B662-469B-42D1-BD3A-8FCAA3FD2CF9}">
      <dsp:nvSpPr>
        <dsp:cNvPr id="0" name=""/>
        <dsp:cNvSpPr/>
      </dsp:nvSpPr>
      <dsp:spPr>
        <a:xfrm>
          <a:off x="4336489" y="3184031"/>
          <a:ext cx="850237" cy="348815"/>
        </a:xfrm>
        <a:custGeom>
          <a:avLst/>
          <a:gdLst/>
          <a:ahLst/>
          <a:cxnLst/>
          <a:rect l="0" t="0" r="0" b="0"/>
          <a:pathLst>
            <a:path>
              <a:moveTo>
                <a:pt x="0" y="0"/>
              </a:moveTo>
              <a:lnTo>
                <a:pt x="0" y="174407"/>
              </a:lnTo>
              <a:lnTo>
                <a:pt x="850237" y="174407"/>
              </a:lnTo>
              <a:lnTo>
                <a:pt x="850237"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48B074-F7BE-4619-9982-5AC788522687}">
      <dsp:nvSpPr>
        <dsp:cNvPr id="0" name=""/>
        <dsp:cNvSpPr/>
      </dsp:nvSpPr>
      <dsp:spPr>
        <a:xfrm>
          <a:off x="4532698"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People of Color (Black, Asian, etc.)</a:t>
          </a:r>
        </a:p>
      </dsp:txBody>
      <dsp:txXfrm>
        <a:off x="4558239" y="3558388"/>
        <a:ext cx="1256976" cy="820956"/>
      </dsp:txXfrm>
    </dsp:sp>
    <dsp:sp modelId="{FB0F7046-622D-4CE1-81BA-4D437CDA9D71}">
      <dsp:nvSpPr>
        <dsp:cNvPr id="0" name=""/>
        <dsp:cNvSpPr/>
      </dsp:nvSpPr>
      <dsp:spPr>
        <a:xfrm>
          <a:off x="6036965" y="1963177"/>
          <a:ext cx="1700475" cy="348815"/>
        </a:xfrm>
        <a:custGeom>
          <a:avLst/>
          <a:gdLst/>
          <a:ahLst/>
          <a:cxnLst/>
          <a:rect l="0" t="0" r="0" b="0"/>
          <a:pathLst>
            <a:path>
              <a:moveTo>
                <a:pt x="0" y="0"/>
              </a:moveTo>
              <a:lnTo>
                <a:pt x="0" y="174407"/>
              </a:lnTo>
              <a:lnTo>
                <a:pt x="1700475" y="174407"/>
              </a:lnTo>
              <a:lnTo>
                <a:pt x="1700475" y="3488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D907C1-B348-485D-8953-CA9A2403FC17}">
      <dsp:nvSpPr>
        <dsp:cNvPr id="0" name=""/>
        <dsp:cNvSpPr/>
      </dsp:nvSpPr>
      <dsp:spPr>
        <a:xfrm>
          <a:off x="7083411" y="2311993"/>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Non-Hispanic or Latino</a:t>
          </a:r>
        </a:p>
      </dsp:txBody>
      <dsp:txXfrm>
        <a:off x="7108952" y="2337534"/>
        <a:ext cx="1256976" cy="820956"/>
      </dsp:txXfrm>
    </dsp:sp>
    <dsp:sp modelId="{E023CFEF-A82E-4A83-A969-AE5DB0D4CE32}">
      <dsp:nvSpPr>
        <dsp:cNvPr id="0" name=""/>
        <dsp:cNvSpPr/>
      </dsp:nvSpPr>
      <dsp:spPr>
        <a:xfrm>
          <a:off x="6887202" y="3184031"/>
          <a:ext cx="850237" cy="348815"/>
        </a:xfrm>
        <a:custGeom>
          <a:avLst/>
          <a:gdLst/>
          <a:ahLst/>
          <a:cxnLst/>
          <a:rect l="0" t="0" r="0" b="0"/>
          <a:pathLst>
            <a:path>
              <a:moveTo>
                <a:pt x="850237" y="0"/>
              </a:moveTo>
              <a:lnTo>
                <a:pt x="850237" y="174407"/>
              </a:lnTo>
              <a:lnTo>
                <a:pt x="0" y="174407"/>
              </a:lnTo>
              <a:lnTo>
                <a:pt x="0"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50177-BEA1-4A20-B9E3-43F8D5A1C538}">
      <dsp:nvSpPr>
        <dsp:cNvPr id="0" name=""/>
        <dsp:cNvSpPr/>
      </dsp:nvSpPr>
      <dsp:spPr>
        <a:xfrm>
          <a:off x="6233173"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White</a:t>
          </a:r>
        </a:p>
      </dsp:txBody>
      <dsp:txXfrm>
        <a:off x="6258714" y="3558388"/>
        <a:ext cx="1256976" cy="820956"/>
      </dsp:txXfrm>
    </dsp:sp>
    <dsp:sp modelId="{CB6AF7DD-9C45-4F66-A2C0-807BEF23DAD8}">
      <dsp:nvSpPr>
        <dsp:cNvPr id="0" name=""/>
        <dsp:cNvSpPr/>
      </dsp:nvSpPr>
      <dsp:spPr>
        <a:xfrm>
          <a:off x="7737440" y="3184031"/>
          <a:ext cx="850237" cy="348815"/>
        </a:xfrm>
        <a:custGeom>
          <a:avLst/>
          <a:gdLst/>
          <a:ahLst/>
          <a:cxnLst/>
          <a:rect l="0" t="0" r="0" b="0"/>
          <a:pathLst>
            <a:path>
              <a:moveTo>
                <a:pt x="0" y="0"/>
              </a:moveTo>
              <a:lnTo>
                <a:pt x="0" y="174407"/>
              </a:lnTo>
              <a:lnTo>
                <a:pt x="850237" y="174407"/>
              </a:lnTo>
              <a:lnTo>
                <a:pt x="850237"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8447CA-732E-4324-9B3E-D9D3AE4D84B5}">
      <dsp:nvSpPr>
        <dsp:cNvPr id="0" name=""/>
        <dsp:cNvSpPr/>
      </dsp:nvSpPr>
      <dsp:spPr>
        <a:xfrm>
          <a:off x="7933649"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People of Color (Black, Asian, etc.)</a:t>
          </a:r>
        </a:p>
      </dsp:txBody>
      <dsp:txXfrm>
        <a:off x="7959190" y="3558388"/>
        <a:ext cx="1256976" cy="8209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8741F-A547-4226-B56B-6AC010D646B4}">
      <dsp:nvSpPr>
        <dsp:cNvPr id="0" name=""/>
        <dsp:cNvSpPr/>
      </dsp:nvSpPr>
      <dsp:spPr>
        <a:xfrm>
          <a:off x="0" y="3445643"/>
          <a:ext cx="9432758" cy="1046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Race</a:t>
          </a:r>
        </a:p>
      </dsp:txBody>
      <dsp:txXfrm>
        <a:off x="0" y="3445643"/>
        <a:ext cx="2829827" cy="1046446"/>
      </dsp:txXfrm>
    </dsp:sp>
    <dsp:sp modelId="{0EC1765B-5A2D-4A19-BA73-640133643D45}">
      <dsp:nvSpPr>
        <dsp:cNvPr id="0" name=""/>
        <dsp:cNvSpPr/>
      </dsp:nvSpPr>
      <dsp:spPr>
        <a:xfrm>
          <a:off x="0" y="2224789"/>
          <a:ext cx="9432758" cy="1046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Ethnicity</a:t>
          </a:r>
        </a:p>
      </dsp:txBody>
      <dsp:txXfrm>
        <a:off x="0" y="2224789"/>
        <a:ext cx="2829827" cy="1046446"/>
      </dsp:txXfrm>
    </dsp:sp>
    <dsp:sp modelId="{7F07A155-876B-47DF-ADCB-76E93751301E}">
      <dsp:nvSpPr>
        <dsp:cNvPr id="0" name=""/>
        <dsp:cNvSpPr/>
      </dsp:nvSpPr>
      <dsp:spPr>
        <a:xfrm>
          <a:off x="0" y="1003934"/>
          <a:ext cx="9432758" cy="1046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Two Categories:</a:t>
          </a:r>
        </a:p>
      </dsp:txBody>
      <dsp:txXfrm>
        <a:off x="0" y="1003934"/>
        <a:ext cx="2829827" cy="1046446"/>
      </dsp:txXfrm>
    </dsp:sp>
    <dsp:sp modelId="{77867581-F0C7-4A99-A034-847BE0C6C5E3}">
      <dsp:nvSpPr>
        <dsp:cNvPr id="0" name=""/>
        <dsp:cNvSpPr/>
      </dsp:nvSpPr>
      <dsp:spPr>
        <a:xfrm>
          <a:off x="5382936" y="1091138"/>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ACS Population Breakdown</a:t>
          </a:r>
        </a:p>
      </dsp:txBody>
      <dsp:txXfrm>
        <a:off x="5408477" y="1116679"/>
        <a:ext cx="1256976" cy="820956"/>
      </dsp:txXfrm>
    </dsp:sp>
    <dsp:sp modelId="{2E5EBA26-0F9B-47AF-A20D-AA1F57F301DA}">
      <dsp:nvSpPr>
        <dsp:cNvPr id="0" name=""/>
        <dsp:cNvSpPr/>
      </dsp:nvSpPr>
      <dsp:spPr>
        <a:xfrm>
          <a:off x="4336489" y="1963177"/>
          <a:ext cx="1700475" cy="348815"/>
        </a:xfrm>
        <a:custGeom>
          <a:avLst/>
          <a:gdLst/>
          <a:ahLst/>
          <a:cxnLst/>
          <a:rect l="0" t="0" r="0" b="0"/>
          <a:pathLst>
            <a:path>
              <a:moveTo>
                <a:pt x="1700475" y="0"/>
              </a:moveTo>
              <a:lnTo>
                <a:pt x="1700475" y="174407"/>
              </a:lnTo>
              <a:lnTo>
                <a:pt x="0" y="174407"/>
              </a:lnTo>
              <a:lnTo>
                <a:pt x="0" y="3488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A58707-3D05-4E0F-803C-AEF0E9828B5E}">
      <dsp:nvSpPr>
        <dsp:cNvPr id="0" name=""/>
        <dsp:cNvSpPr/>
      </dsp:nvSpPr>
      <dsp:spPr>
        <a:xfrm>
          <a:off x="3682460" y="2311993"/>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Hispanic or Latino</a:t>
          </a:r>
        </a:p>
      </dsp:txBody>
      <dsp:txXfrm>
        <a:off x="3708001" y="2337534"/>
        <a:ext cx="1256976" cy="820956"/>
      </dsp:txXfrm>
    </dsp:sp>
    <dsp:sp modelId="{F55EE5A2-9D22-4697-AD31-9B5E79F044EE}">
      <dsp:nvSpPr>
        <dsp:cNvPr id="0" name=""/>
        <dsp:cNvSpPr/>
      </dsp:nvSpPr>
      <dsp:spPr>
        <a:xfrm>
          <a:off x="3486251" y="3184031"/>
          <a:ext cx="850237" cy="348815"/>
        </a:xfrm>
        <a:custGeom>
          <a:avLst/>
          <a:gdLst/>
          <a:ahLst/>
          <a:cxnLst/>
          <a:rect l="0" t="0" r="0" b="0"/>
          <a:pathLst>
            <a:path>
              <a:moveTo>
                <a:pt x="850237" y="0"/>
              </a:moveTo>
              <a:lnTo>
                <a:pt x="850237" y="174407"/>
              </a:lnTo>
              <a:lnTo>
                <a:pt x="0" y="174407"/>
              </a:lnTo>
              <a:lnTo>
                <a:pt x="0"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C8F1E6-D634-4DA4-8A19-0AC5B12BD23A}">
      <dsp:nvSpPr>
        <dsp:cNvPr id="0" name=""/>
        <dsp:cNvSpPr/>
      </dsp:nvSpPr>
      <dsp:spPr>
        <a:xfrm>
          <a:off x="2832222"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White</a:t>
          </a:r>
        </a:p>
      </dsp:txBody>
      <dsp:txXfrm>
        <a:off x="2857763" y="3558388"/>
        <a:ext cx="1256976" cy="820956"/>
      </dsp:txXfrm>
    </dsp:sp>
    <dsp:sp modelId="{CB04B662-469B-42D1-BD3A-8FCAA3FD2CF9}">
      <dsp:nvSpPr>
        <dsp:cNvPr id="0" name=""/>
        <dsp:cNvSpPr/>
      </dsp:nvSpPr>
      <dsp:spPr>
        <a:xfrm>
          <a:off x="4336489" y="3184031"/>
          <a:ext cx="850237" cy="348815"/>
        </a:xfrm>
        <a:custGeom>
          <a:avLst/>
          <a:gdLst/>
          <a:ahLst/>
          <a:cxnLst/>
          <a:rect l="0" t="0" r="0" b="0"/>
          <a:pathLst>
            <a:path>
              <a:moveTo>
                <a:pt x="0" y="0"/>
              </a:moveTo>
              <a:lnTo>
                <a:pt x="0" y="174407"/>
              </a:lnTo>
              <a:lnTo>
                <a:pt x="850237" y="174407"/>
              </a:lnTo>
              <a:lnTo>
                <a:pt x="850237"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48B074-F7BE-4619-9982-5AC788522687}">
      <dsp:nvSpPr>
        <dsp:cNvPr id="0" name=""/>
        <dsp:cNvSpPr/>
      </dsp:nvSpPr>
      <dsp:spPr>
        <a:xfrm>
          <a:off x="4532698"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People of Color (Black, Asian, etc.)</a:t>
          </a:r>
        </a:p>
      </dsp:txBody>
      <dsp:txXfrm>
        <a:off x="4558239" y="3558388"/>
        <a:ext cx="1256976" cy="820956"/>
      </dsp:txXfrm>
    </dsp:sp>
    <dsp:sp modelId="{FB0F7046-622D-4CE1-81BA-4D437CDA9D71}">
      <dsp:nvSpPr>
        <dsp:cNvPr id="0" name=""/>
        <dsp:cNvSpPr/>
      </dsp:nvSpPr>
      <dsp:spPr>
        <a:xfrm>
          <a:off x="6036965" y="1963177"/>
          <a:ext cx="1700475" cy="348815"/>
        </a:xfrm>
        <a:custGeom>
          <a:avLst/>
          <a:gdLst/>
          <a:ahLst/>
          <a:cxnLst/>
          <a:rect l="0" t="0" r="0" b="0"/>
          <a:pathLst>
            <a:path>
              <a:moveTo>
                <a:pt x="0" y="0"/>
              </a:moveTo>
              <a:lnTo>
                <a:pt x="0" y="174407"/>
              </a:lnTo>
              <a:lnTo>
                <a:pt x="1700475" y="174407"/>
              </a:lnTo>
              <a:lnTo>
                <a:pt x="1700475" y="3488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D907C1-B348-485D-8953-CA9A2403FC17}">
      <dsp:nvSpPr>
        <dsp:cNvPr id="0" name=""/>
        <dsp:cNvSpPr/>
      </dsp:nvSpPr>
      <dsp:spPr>
        <a:xfrm>
          <a:off x="7083411" y="2311993"/>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Non-Hispanic or Latino</a:t>
          </a:r>
        </a:p>
      </dsp:txBody>
      <dsp:txXfrm>
        <a:off x="7108952" y="2337534"/>
        <a:ext cx="1256976" cy="820956"/>
      </dsp:txXfrm>
    </dsp:sp>
    <dsp:sp modelId="{E023CFEF-A82E-4A83-A969-AE5DB0D4CE32}">
      <dsp:nvSpPr>
        <dsp:cNvPr id="0" name=""/>
        <dsp:cNvSpPr/>
      </dsp:nvSpPr>
      <dsp:spPr>
        <a:xfrm>
          <a:off x="6887202" y="3184031"/>
          <a:ext cx="850237" cy="348815"/>
        </a:xfrm>
        <a:custGeom>
          <a:avLst/>
          <a:gdLst/>
          <a:ahLst/>
          <a:cxnLst/>
          <a:rect l="0" t="0" r="0" b="0"/>
          <a:pathLst>
            <a:path>
              <a:moveTo>
                <a:pt x="850237" y="0"/>
              </a:moveTo>
              <a:lnTo>
                <a:pt x="850237" y="174407"/>
              </a:lnTo>
              <a:lnTo>
                <a:pt x="0" y="174407"/>
              </a:lnTo>
              <a:lnTo>
                <a:pt x="0"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50177-BEA1-4A20-B9E3-43F8D5A1C538}">
      <dsp:nvSpPr>
        <dsp:cNvPr id="0" name=""/>
        <dsp:cNvSpPr/>
      </dsp:nvSpPr>
      <dsp:spPr>
        <a:xfrm>
          <a:off x="6233173"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White</a:t>
          </a:r>
        </a:p>
      </dsp:txBody>
      <dsp:txXfrm>
        <a:off x="6258714" y="3558388"/>
        <a:ext cx="1256976" cy="820956"/>
      </dsp:txXfrm>
    </dsp:sp>
    <dsp:sp modelId="{CB6AF7DD-9C45-4F66-A2C0-807BEF23DAD8}">
      <dsp:nvSpPr>
        <dsp:cNvPr id="0" name=""/>
        <dsp:cNvSpPr/>
      </dsp:nvSpPr>
      <dsp:spPr>
        <a:xfrm>
          <a:off x="7737440" y="3184031"/>
          <a:ext cx="850237" cy="348815"/>
        </a:xfrm>
        <a:custGeom>
          <a:avLst/>
          <a:gdLst/>
          <a:ahLst/>
          <a:cxnLst/>
          <a:rect l="0" t="0" r="0" b="0"/>
          <a:pathLst>
            <a:path>
              <a:moveTo>
                <a:pt x="0" y="0"/>
              </a:moveTo>
              <a:lnTo>
                <a:pt x="0" y="174407"/>
              </a:lnTo>
              <a:lnTo>
                <a:pt x="850237" y="174407"/>
              </a:lnTo>
              <a:lnTo>
                <a:pt x="850237"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8447CA-732E-4324-9B3E-D9D3AE4D84B5}">
      <dsp:nvSpPr>
        <dsp:cNvPr id="0" name=""/>
        <dsp:cNvSpPr/>
      </dsp:nvSpPr>
      <dsp:spPr>
        <a:xfrm>
          <a:off x="7933649"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People of Color (Black, Asian, etc.)</a:t>
          </a:r>
        </a:p>
      </dsp:txBody>
      <dsp:txXfrm>
        <a:off x="7959190" y="3558388"/>
        <a:ext cx="1256976" cy="8209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42D04-35AD-4724-A37C-76C0793B2556}"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FA870C-C3DC-4611-B968-6C60C8DF5617}" type="slidenum">
              <a:rPr lang="en-US" smtClean="0"/>
              <a:t>‹#›</a:t>
            </a:fld>
            <a:endParaRPr lang="en-US"/>
          </a:p>
        </p:txBody>
      </p:sp>
    </p:spTree>
    <p:extLst>
      <p:ext uri="{BB962C8B-B14F-4D97-AF65-F5344CB8AC3E}">
        <p14:creationId xmlns:p14="http://schemas.microsoft.com/office/powerpoint/2010/main" val="1011832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2</a:t>
            </a:fld>
            <a:endParaRPr lang="en-US"/>
          </a:p>
        </p:txBody>
      </p:sp>
    </p:spTree>
    <p:extLst>
      <p:ext uri="{BB962C8B-B14F-4D97-AF65-F5344CB8AC3E}">
        <p14:creationId xmlns:p14="http://schemas.microsoft.com/office/powerpoint/2010/main" val="214981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State fixed effects: Example) attitudes and preferences towards burdens, political beliefs, &amp; amenities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Mention subsets based on pop density</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14</a:t>
            </a:fld>
            <a:endParaRPr lang="en-US"/>
          </a:p>
        </p:txBody>
      </p:sp>
    </p:spTree>
    <p:extLst>
      <p:ext uri="{BB962C8B-B14F-4D97-AF65-F5344CB8AC3E}">
        <p14:creationId xmlns:p14="http://schemas.microsoft.com/office/powerpoint/2010/main" val="643921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VIF under 3 and robust standard errors due to heteroskedasticity (residual variance is not constant)</a:t>
            </a:r>
          </a:p>
          <a:p>
            <a:endParaRPr lang="en-US" dirty="0"/>
          </a:p>
          <a:p>
            <a:r>
              <a:rPr lang="en-US" dirty="0"/>
              <a:t>#changed census tracts to stricter requirements (human activity &lt;50 percent excluded) and Green space error assumed and decimal point inserted…</a:t>
            </a:r>
          </a:p>
          <a:p>
            <a:endParaRPr lang="en-US" dirty="0"/>
          </a:p>
          <a:p>
            <a:r>
              <a:rPr lang="en-US" dirty="0"/>
              <a:t>*presenting these May 22</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15</a:t>
            </a:fld>
            <a:endParaRPr lang="en-US"/>
          </a:p>
        </p:txBody>
      </p:sp>
    </p:spTree>
    <p:extLst>
      <p:ext uri="{BB962C8B-B14F-4D97-AF65-F5344CB8AC3E}">
        <p14:creationId xmlns:p14="http://schemas.microsoft.com/office/powerpoint/2010/main" val="287124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FA870C-C3DC-4611-B968-6C60C8DF5617}" type="slidenum">
              <a:rPr lang="en-US" smtClean="0"/>
              <a:t>16</a:t>
            </a:fld>
            <a:endParaRPr lang="en-US"/>
          </a:p>
        </p:txBody>
      </p:sp>
    </p:spTree>
    <p:extLst>
      <p:ext uri="{BB962C8B-B14F-4D97-AF65-F5344CB8AC3E}">
        <p14:creationId xmlns:p14="http://schemas.microsoft.com/office/powerpoint/2010/main" val="989458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FA870C-C3DC-4611-B968-6C60C8DF5617}" type="slidenum">
              <a:rPr lang="en-US" smtClean="0"/>
              <a:t>17</a:t>
            </a:fld>
            <a:endParaRPr lang="en-US"/>
          </a:p>
        </p:txBody>
      </p:sp>
    </p:spTree>
    <p:extLst>
      <p:ext uri="{BB962C8B-B14F-4D97-AF65-F5344CB8AC3E}">
        <p14:creationId xmlns:p14="http://schemas.microsoft.com/office/powerpoint/2010/main" val="184765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18</a:t>
            </a:fld>
            <a:endParaRPr lang="en-US"/>
          </a:p>
        </p:txBody>
      </p:sp>
    </p:spTree>
    <p:extLst>
      <p:ext uri="{BB962C8B-B14F-4D97-AF65-F5344CB8AC3E}">
        <p14:creationId xmlns:p14="http://schemas.microsoft.com/office/powerpoint/2010/main" val="3339784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We’ve been aiming to </a:t>
            </a:r>
            <a:r>
              <a:rPr lang="en-US" sz="1200" dirty="0">
                <a:effectLst/>
                <a:latin typeface="Times New Roman" panose="02020603050405020304" pitchFamily="18" charset="0"/>
                <a:ea typeface="Times New Roman" panose="02020603050405020304" pitchFamily="18" charset="0"/>
              </a:rPr>
              <a:t>Understand which groups are likely vulnerable to the four environmental burdens examined can help inform policy regarding where to target water allocations, air pollution mitigation strategies, and investments in water quality and household infrastructure. </a:t>
            </a:r>
          </a:p>
          <a:p>
            <a:endParaRPr lang="en-US" sz="12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Results align with past literature looking at disproportional outcomes on minority groups or people with lower income and less educated</a:t>
            </a:r>
            <a:endParaRPr lang="en-US" sz="1200" dirty="0">
              <a:effectLst/>
              <a:latin typeface="Times New Roman" panose="02020603050405020304" pitchFamily="18" charset="0"/>
            </a:endParaRPr>
          </a:p>
          <a:p>
            <a:endParaRPr lang="en-US" sz="1200" dirty="0">
              <a:effectLst/>
              <a:latin typeface="Times New Roman" panose="02020603050405020304" pitchFamily="18" charset="0"/>
            </a:endParaRPr>
          </a:p>
          <a:p>
            <a:r>
              <a:rPr lang="en-US" sz="1200" dirty="0">
                <a:effectLst/>
                <a:latin typeface="Times New Roman" panose="02020603050405020304" pitchFamily="18" charset="0"/>
              </a:rPr>
              <a:t>Targeting cities: as places with higher population density are also places with higher env burden prevalence</a:t>
            </a:r>
          </a:p>
          <a:p>
            <a:endParaRPr lang="en-US" dirty="0"/>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19</a:t>
            </a:fld>
            <a:endParaRPr lang="en-US"/>
          </a:p>
        </p:txBody>
      </p:sp>
    </p:spTree>
    <p:extLst>
      <p:ext uri="{BB962C8B-B14F-4D97-AF65-F5344CB8AC3E}">
        <p14:creationId xmlns:p14="http://schemas.microsoft.com/office/powerpoint/2010/main" val="1627470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rPr>
              <a:t>More equitable outcomes… regardless of race and ethnicity or income and education level</a:t>
            </a:r>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20</a:t>
            </a:fld>
            <a:endParaRPr lang="en-US"/>
          </a:p>
        </p:txBody>
      </p:sp>
    </p:spTree>
    <p:extLst>
      <p:ext uri="{BB962C8B-B14F-4D97-AF65-F5344CB8AC3E}">
        <p14:creationId xmlns:p14="http://schemas.microsoft.com/office/powerpoint/2010/main" val="1392495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Income &amp; DTW relationship: people with more options for how they use GW can choose to do more or less with water (invest in pool or water efficient landscaping/newer appliances)</a:t>
            </a:r>
          </a:p>
          <a:p>
            <a:endParaRPr lang="en-US" dirty="0"/>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28</a:t>
            </a:fld>
            <a:endParaRPr lang="en-US"/>
          </a:p>
        </p:txBody>
      </p:sp>
    </p:spTree>
    <p:extLst>
      <p:ext uri="{BB962C8B-B14F-4D97-AF65-F5344CB8AC3E}">
        <p14:creationId xmlns:p14="http://schemas.microsoft.com/office/powerpoint/2010/main" val="239214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FA870C-C3DC-4611-B968-6C60C8DF5617}" type="slidenum">
              <a:rPr lang="en-US" smtClean="0"/>
              <a:t>3</a:t>
            </a:fld>
            <a:endParaRPr lang="en-US"/>
          </a:p>
        </p:txBody>
      </p:sp>
    </p:spTree>
    <p:extLst>
      <p:ext uri="{BB962C8B-B14F-4D97-AF65-F5344CB8AC3E}">
        <p14:creationId xmlns:p14="http://schemas.microsoft.com/office/powerpoint/2010/main" val="384003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4</a:t>
            </a:fld>
            <a:endParaRPr lang="en-US"/>
          </a:p>
        </p:txBody>
      </p:sp>
    </p:spTree>
    <p:extLst>
      <p:ext uri="{BB962C8B-B14F-4D97-AF65-F5344CB8AC3E}">
        <p14:creationId xmlns:p14="http://schemas.microsoft.com/office/powerpoint/2010/main" val="363618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Pollution: Much of the studies look at Safe drinking water violations and air pollution prevalence both of which found to occur in areas with higher minority populations.</a:t>
            </a:r>
          </a:p>
          <a:p>
            <a:endParaRPr lang="en-US" dirty="0"/>
          </a:p>
          <a:p>
            <a:r>
              <a:rPr lang="en-US" dirty="0"/>
              <a:t>New CEQ data </a:t>
            </a:r>
            <a:r>
              <a:rPr lang="en-US" dirty="0" err="1"/>
              <a:t>compliles</a:t>
            </a:r>
            <a:r>
              <a:rPr lang="en-US" dirty="0"/>
              <a:t> environmental burdens with race, ethnicity, income, education, &amp; health characteristics</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5</a:t>
            </a:fld>
            <a:endParaRPr lang="en-US"/>
          </a:p>
        </p:txBody>
      </p:sp>
    </p:spTree>
    <p:extLst>
      <p:ext uri="{BB962C8B-B14F-4D97-AF65-F5344CB8AC3E}">
        <p14:creationId xmlns:p14="http://schemas.microsoft.com/office/powerpoint/2010/main" val="3409231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##Note: According to the U.S. Census Bureau, households with incomplete plumbing are those that lack at least one of the following characteristics: hot and cold piped water, bathtub or shower, and flushable toilet; whereas households with incomplete kitchens are those that lack a sink with a faucet, stove or gas range, and/or a refrigerator </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Can explain error correction for lack of green space here if needed</a:t>
            </a:r>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6</a:t>
            </a:fld>
            <a:endParaRPr lang="en-US"/>
          </a:p>
        </p:txBody>
      </p:sp>
    </p:spTree>
    <p:extLst>
      <p:ext uri="{BB962C8B-B14F-4D97-AF65-F5344CB8AC3E}">
        <p14:creationId xmlns:p14="http://schemas.microsoft.com/office/powerpoint/2010/main" val="339156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FA870C-C3DC-4611-B968-6C60C8DF5617}" type="slidenum">
              <a:rPr lang="en-US" smtClean="0"/>
              <a:t>10</a:t>
            </a:fld>
            <a:endParaRPr lang="en-US"/>
          </a:p>
        </p:txBody>
      </p:sp>
    </p:spTree>
    <p:extLst>
      <p:ext uri="{BB962C8B-B14F-4D97-AF65-F5344CB8AC3E}">
        <p14:creationId xmlns:p14="http://schemas.microsoft.com/office/powerpoint/2010/main" val="3381749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 pollution gaps: rural areas subject to error or underestimation of air pollution measurements</a:t>
            </a:r>
          </a:p>
          <a:p>
            <a:endParaRPr lang="en-US" dirty="0"/>
          </a:p>
          <a:p>
            <a:r>
              <a:rPr lang="en-US" dirty="0"/>
              <a:t>##“To fill in the gaps in those states, state average monthly profiles for oil, natural gas, and combination sources were calculated from Energy Information Administration (EIA) data and assigned to each county/SCC combination not already covered by the OGT monthly temporal profile dataset. Coal bed methane (CBM) and natural gas liquid sources in those four states were assigned flat monthly profiles where there was not already a profile assignment in the ERG dataset.”</a:t>
            </a:r>
          </a:p>
        </p:txBody>
      </p:sp>
      <p:sp>
        <p:nvSpPr>
          <p:cNvPr id="4" name="Slide Number Placeholder 3"/>
          <p:cNvSpPr>
            <a:spLocks noGrp="1"/>
          </p:cNvSpPr>
          <p:nvPr>
            <p:ph type="sldNum" sz="quarter" idx="5"/>
          </p:nvPr>
        </p:nvSpPr>
        <p:spPr/>
        <p:txBody>
          <a:bodyPr/>
          <a:lstStyle/>
          <a:p>
            <a:fld id="{8E64B8AA-A5A5-4581-AF76-5F7F8589045B}" type="slidenum">
              <a:rPr lang="en-US" smtClean="0"/>
              <a:t>11</a:t>
            </a:fld>
            <a:endParaRPr lang="en-US"/>
          </a:p>
        </p:txBody>
      </p:sp>
    </p:spTree>
    <p:extLst>
      <p:ext uri="{BB962C8B-B14F-4D97-AF65-F5344CB8AC3E}">
        <p14:creationId xmlns:p14="http://schemas.microsoft.com/office/powerpoint/2010/main" val="8605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calculated: covariance / standard deviations of each variable multiplied together. </a:t>
            </a:r>
          </a:p>
        </p:txBody>
      </p:sp>
      <p:sp>
        <p:nvSpPr>
          <p:cNvPr id="4" name="Slide Number Placeholder 3"/>
          <p:cNvSpPr>
            <a:spLocks noGrp="1"/>
          </p:cNvSpPr>
          <p:nvPr>
            <p:ph type="sldNum" sz="quarter" idx="5"/>
          </p:nvPr>
        </p:nvSpPr>
        <p:spPr/>
        <p:txBody>
          <a:bodyPr/>
          <a:lstStyle/>
          <a:p>
            <a:fld id="{8E64B8AA-A5A5-4581-AF76-5F7F8589045B}" type="slidenum">
              <a:rPr lang="en-US" smtClean="0"/>
              <a:t>12</a:t>
            </a:fld>
            <a:endParaRPr lang="en-US"/>
          </a:p>
        </p:txBody>
      </p:sp>
    </p:spTree>
    <p:extLst>
      <p:ext uri="{BB962C8B-B14F-4D97-AF65-F5344CB8AC3E}">
        <p14:creationId xmlns:p14="http://schemas.microsoft.com/office/powerpoint/2010/main" val="4162999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HH w/ incomplete plumbing and pop minimum</a:t>
            </a:r>
          </a:p>
          <a:p>
            <a:endParaRPr lang="en-US" dirty="0"/>
          </a:p>
          <a:p>
            <a:r>
              <a:rPr lang="en-US" dirty="0"/>
              <a:t>##Change green space to percentile</a:t>
            </a:r>
          </a:p>
        </p:txBody>
      </p:sp>
      <p:sp>
        <p:nvSpPr>
          <p:cNvPr id="4" name="Slide Number Placeholder 3"/>
          <p:cNvSpPr>
            <a:spLocks noGrp="1"/>
          </p:cNvSpPr>
          <p:nvPr>
            <p:ph type="sldNum" sz="quarter" idx="5"/>
          </p:nvPr>
        </p:nvSpPr>
        <p:spPr/>
        <p:txBody>
          <a:bodyPr/>
          <a:lstStyle/>
          <a:p>
            <a:fld id="{8E64B8AA-A5A5-4581-AF76-5F7F8589045B}" type="slidenum">
              <a:rPr lang="en-US" smtClean="0"/>
              <a:t>13</a:t>
            </a:fld>
            <a:endParaRPr lang="en-US"/>
          </a:p>
        </p:txBody>
      </p:sp>
    </p:spTree>
    <p:extLst>
      <p:ext uri="{BB962C8B-B14F-4D97-AF65-F5344CB8AC3E}">
        <p14:creationId xmlns:p14="http://schemas.microsoft.com/office/powerpoint/2010/main" val="646092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8BE6-CA65-65E9-86C1-D1CF43D280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C06872-7FBC-65CA-0B3C-21ACA873E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8AD0D9-1C97-2579-BE30-F0A929E0459E}"/>
              </a:ext>
            </a:extLst>
          </p:cNvPr>
          <p:cNvSpPr>
            <a:spLocks noGrp="1"/>
          </p:cNvSpPr>
          <p:nvPr>
            <p:ph type="dt" sz="half" idx="10"/>
          </p:nvPr>
        </p:nvSpPr>
        <p:spPr/>
        <p:txBody>
          <a:bodyPr/>
          <a:lstStyle/>
          <a:p>
            <a:fld id="{7C237CBB-AEC2-4E96-974D-A70034F59254}" type="datetimeFigureOut">
              <a:rPr lang="en-US" smtClean="0"/>
              <a:t>5/22/2024</a:t>
            </a:fld>
            <a:endParaRPr lang="en-US"/>
          </a:p>
        </p:txBody>
      </p:sp>
      <p:sp>
        <p:nvSpPr>
          <p:cNvPr id="5" name="Footer Placeholder 4">
            <a:extLst>
              <a:ext uri="{FF2B5EF4-FFF2-40B4-BE49-F238E27FC236}">
                <a16:creationId xmlns:a16="http://schemas.microsoft.com/office/drawing/2014/main" id="{AA1E1461-1227-34CD-3ABC-842F366EF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E08EB-33A7-D2C4-9368-976B1F9CE4D7}"/>
              </a:ext>
            </a:extLst>
          </p:cNvPr>
          <p:cNvSpPr>
            <a:spLocks noGrp="1"/>
          </p:cNvSpPr>
          <p:nvPr>
            <p:ph type="sldNum" sz="quarter" idx="12"/>
          </p:nvPr>
        </p:nvSpPr>
        <p:spPr/>
        <p:txBody>
          <a:bodyPr/>
          <a:lstStyle/>
          <a:p>
            <a:fld id="{5D63D685-E9ED-459B-9189-9D5DBAEC4D82}" type="slidenum">
              <a:rPr lang="en-US" smtClean="0"/>
              <a:t>‹#›</a:t>
            </a:fld>
            <a:endParaRPr lang="en-US"/>
          </a:p>
        </p:txBody>
      </p:sp>
    </p:spTree>
    <p:extLst>
      <p:ext uri="{BB962C8B-B14F-4D97-AF65-F5344CB8AC3E}">
        <p14:creationId xmlns:p14="http://schemas.microsoft.com/office/powerpoint/2010/main" val="3744142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9C01-6B86-F6D9-FFD4-2FFFB53161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687E45-4BD7-9F80-BE40-F08F5AF6B2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3A6836-A124-D8D0-D165-653C8673D14B}"/>
              </a:ext>
            </a:extLst>
          </p:cNvPr>
          <p:cNvSpPr>
            <a:spLocks noGrp="1"/>
          </p:cNvSpPr>
          <p:nvPr>
            <p:ph type="dt" sz="half" idx="10"/>
          </p:nvPr>
        </p:nvSpPr>
        <p:spPr/>
        <p:txBody>
          <a:bodyPr/>
          <a:lstStyle/>
          <a:p>
            <a:fld id="{7C237CBB-AEC2-4E96-974D-A70034F59254}" type="datetimeFigureOut">
              <a:rPr lang="en-US" smtClean="0"/>
              <a:t>5/22/2024</a:t>
            </a:fld>
            <a:endParaRPr lang="en-US"/>
          </a:p>
        </p:txBody>
      </p:sp>
      <p:sp>
        <p:nvSpPr>
          <p:cNvPr id="5" name="Footer Placeholder 4">
            <a:extLst>
              <a:ext uri="{FF2B5EF4-FFF2-40B4-BE49-F238E27FC236}">
                <a16:creationId xmlns:a16="http://schemas.microsoft.com/office/drawing/2014/main" id="{6987DB7E-7C37-3DD2-9E44-D71E9AD65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40114B-A1AF-FA8A-A404-2A2572D9C929}"/>
              </a:ext>
            </a:extLst>
          </p:cNvPr>
          <p:cNvSpPr>
            <a:spLocks noGrp="1"/>
          </p:cNvSpPr>
          <p:nvPr>
            <p:ph type="sldNum" sz="quarter" idx="12"/>
          </p:nvPr>
        </p:nvSpPr>
        <p:spPr/>
        <p:txBody>
          <a:bodyPr/>
          <a:lstStyle/>
          <a:p>
            <a:fld id="{5D63D685-E9ED-459B-9189-9D5DBAEC4D82}" type="slidenum">
              <a:rPr lang="en-US" smtClean="0"/>
              <a:t>‹#›</a:t>
            </a:fld>
            <a:endParaRPr lang="en-US"/>
          </a:p>
        </p:txBody>
      </p:sp>
    </p:spTree>
    <p:extLst>
      <p:ext uri="{BB962C8B-B14F-4D97-AF65-F5344CB8AC3E}">
        <p14:creationId xmlns:p14="http://schemas.microsoft.com/office/powerpoint/2010/main" val="41860802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7156-6621-A54A-86BC-B4C9D4CC76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FD007F-FCDF-9722-FD0B-65A63C96A5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4FE18E-E09C-62A6-D572-76C9593A8771}"/>
              </a:ext>
            </a:extLst>
          </p:cNvPr>
          <p:cNvSpPr>
            <a:spLocks noGrp="1"/>
          </p:cNvSpPr>
          <p:nvPr>
            <p:ph type="dt" sz="half" idx="10"/>
          </p:nvPr>
        </p:nvSpPr>
        <p:spPr/>
        <p:txBody>
          <a:bodyPr/>
          <a:lstStyle/>
          <a:p>
            <a:fld id="{CA03B995-4296-427E-AC2B-117A84792EFD}" type="datetimeFigureOut">
              <a:rPr lang="en-US" smtClean="0"/>
              <a:t>5/19/2024</a:t>
            </a:fld>
            <a:endParaRPr lang="en-US"/>
          </a:p>
        </p:txBody>
      </p:sp>
      <p:sp>
        <p:nvSpPr>
          <p:cNvPr id="5" name="Footer Placeholder 4">
            <a:extLst>
              <a:ext uri="{FF2B5EF4-FFF2-40B4-BE49-F238E27FC236}">
                <a16:creationId xmlns:a16="http://schemas.microsoft.com/office/drawing/2014/main" id="{8BBE863D-2FE8-1D36-784C-569362B2C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8974-5B2D-02FE-95A2-69EA05456EAC}"/>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913164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641E6-D2C1-8C99-43DA-7CFBB1B3D3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E20772-968D-1C69-6A53-1F734BB5A6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70DD4B-30C4-CBEF-82DB-1435C17D0D0A}"/>
              </a:ext>
            </a:extLst>
          </p:cNvPr>
          <p:cNvSpPr>
            <a:spLocks noGrp="1"/>
          </p:cNvSpPr>
          <p:nvPr>
            <p:ph type="dt" sz="half" idx="10"/>
          </p:nvPr>
        </p:nvSpPr>
        <p:spPr/>
        <p:txBody>
          <a:bodyPr/>
          <a:lstStyle/>
          <a:p>
            <a:fld id="{7C237CBB-AEC2-4E96-974D-A70034F59254}" type="datetimeFigureOut">
              <a:rPr lang="en-US" smtClean="0"/>
              <a:t>5/22/2024</a:t>
            </a:fld>
            <a:endParaRPr lang="en-US"/>
          </a:p>
        </p:txBody>
      </p:sp>
      <p:sp>
        <p:nvSpPr>
          <p:cNvPr id="5" name="Footer Placeholder 4">
            <a:extLst>
              <a:ext uri="{FF2B5EF4-FFF2-40B4-BE49-F238E27FC236}">
                <a16:creationId xmlns:a16="http://schemas.microsoft.com/office/drawing/2014/main" id="{2A0014E7-7DA7-CA62-778E-05AF847AC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320A4-3C76-21DE-D97C-DDC7849C7BE3}"/>
              </a:ext>
            </a:extLst>
          </p:cNvPr>
          <p:cNvSpPr>
            <a:spLocks noGrp="1"/>
          </p:cNvSpPr>
          <p:nvPr>
            <p:ph type="sldNum" sz="quarter" idx="12"/>
          </p:nvPr>
        </p:nvSpPr>
        <p:spPr/>
        <p:txBody>
          <a:bodyPr/>
          <a:lstStyle/>
          <a:p>
            <a:fld id="{5D63D685-E9ED-459B-9189-9D5DBAEC4D82}" type="slidenum">
              <a:rPr lang="en-US" smtClean="0"/>
              <a:t>‹#›</a:t>
            </a:fld>
            <a:endParaRPr lang="en-US"/>
          </a:p>
        </p:txBody>
      </p:sp>
    </p:spTree>
    <p:extLst>
      <p:ext uri="{BB962C8B-B14F-4D97-AF65-F5344CB8AC3E}">
        <p14:creationId xmlns:p14="http://schemas.microsoft.com/office/powerpoint/2010/main" val="41195983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BD4F-C2C7-544A-3562-8A69B19B3A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970BC1-F3DF-6655-2C4C-A10D4C41E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FC69EA-FCD3-0FB7-2608-179C96485D5D}"/>
              </a:ext>
            </a:extLst>
          </p:cNvPr>
          <p:cNvSpPr>
            <a:spLocks noGrp="1"/>
          </p:cNvSpPr>
          <p:nvPr>
            <p:ph type="dt" sz="half" idx="10"/>
          </p:nvPr>
        </p:nvSpPr>
        <p:spPr/>
        <p:txBody>
          <a:bodyPr/>
          <a:lstStyle/>
          <a:p>
            <a:fld id="{CA03B995-4296-427E-AC2B-117A84792EFD}" type="datetimeFigureOut">
              <a:rPr lang="en-US" smtClean="0"/>
              <a:t>5/19/2024</a:t>
            </a:fld>
            <a:endParaRPr lang="en-US"/>
          </a:p>
        </p:txBody>
      </p:sp>
      <p:sp>
        <p:nvSpPr>
          <p:cNvPr id="5" name="Footer Placeholder 4">
            <a:extLst>
              <a:ext uri="{FF2B5EF4-FFF2-40B4-BE49-F238E27FC236}">
                <a16:creationId xmlns:a16="http://schemas.microsoft.com/office/drawing/2014/main" id="{2113D9B7-3D7C-B2C5-FB88-5C8ABC730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F370D-FD8B-846C-3F87-FB2DB746A8E4}"/>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8646176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34428A-A47B-C3EB-9B96-035CDE74D4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85DEC0-0F76-0746-7174-969BF61673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CCFFC-CE96-E6E1-120C-7635F56A62F7}"/>
              </a:ext>
            </a:extLst>
          </p:cNvPr>
          <p:cNvSpPr>
            <a:spLocks noGrp="1"/>
          </p:cNvSpPr>
          <p:nvPr>
            <p:ph type="dt" sz="half" idx="10"/>
          </p:nvPr>
        </p:nvSpPr>
        <p:spPr/>
        <p:txBody>
          <a:bodyPr/>
          <a:lstStyle/>
          <a:p>
            <a:fld id="{CA03B995-4296-427E-AC2B-117A84792EFD}" type="datetimeFigureOut">
              <a:rPr lang="en-US" smtClean="0"/>
              <a:t>5/19/2024</a:t>
            </a:fld>
            <a:endParaRPr lang="en-US"/>
          </a:p>
        </p:txBody>
      </p:sp>
      <p:sp>
        <p:nvSpPr>
          <p:cNvPr id="5" name="Footer Placeholder 4">
            <a:extLst>
              <a:ext uri="{FF2B5EF4-FFF2-40B4-BE49-F238E27FC236}">
                <a16:creationId xmlns:a16="http://schemas.microsoft.com/office/drawing/2014/main" id="{0DE886D7-8784-27FF-C74D-3A13172AD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8FA06-B7CF-31C4-431B-27EBF1CF1F9C}"/>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1354751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BD4F-C2C7-544A-3562-8A69B19B3A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970BC1-F3DF-6655-2C4C-A10D4C41E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FC69EA-FCD3-0FB7-2608-179C96485D5D}"/>
              </a:ext>
            </a:extLst>
          </p:cNvPr>
          <p:cNvSpPr>
            <a:spLocks noGrp="1"/>
          </p:cNvSpPr>
          <p:nvPr>
            <p:ph type="dt" sz="half" idx="10"/>
          </p:nvPr>
        </p:nvSpPr>
        <p:spPr/>
        <p:txBody>
          <a:bodyPr/>
          <a:lstStyle/>
          <a:p>
            <a:fld id="{CA03B995-4296-427E-AC2B-117A84792EFD}" type="datetimeFigureOut">
              <a:rPr lang="en-US" smtClean="0"/>
              <a:t>5/22/2024</a:t>
            </a:fld>
            <a:endParaRPr lang="en-US"/>
          </a:p>
        </p:txBody>
      </p:sp>
      <p:sp>
        <p:nvSpPr>
          <p:cNvPr id="5" name="Footer Placeholder 4">
            <a:extLst>
              <a:ext uri="{FF2B5EF4-FFF2-40B4-BE49-F238E27FC236}">
                <a16:creationId xmlns:a16="http://schemas.microsoft.com/office/drawing/2014/main" id="{2113D9B7-3D7C-B2C5-FB88-5C8ABC730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F370D-FD8B-846C-3F87-FB2DB746A8E4}"/>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3319336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7FF3-C58D-1BAF-BDAF-3953EACC2C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1A4FFA-FF21-66B2-29C0-4C975B546C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84BBA-D9B5-130A-C399-73460450455C}"/>
              </a:ext>
            </a:extLst>
          </p:cNvPr>
          <p:cNvSpPr>
            <a:spLocks noGrp="1"/>
          </p:cNvSpPr>
          <p:nvPr>
            <p:ph type="dt" sz="half" idx="10"/>
          </p:nvPr>
        </p:nvSpPr>
        <p:spPr/>
        <p:txBody>
          <a:bodyPr/>
          <a:lstStyle/>
          <a:p>
            <a:fld id="{CA03B995-4296-427E-AC2B-117A84792EFD}" type="datetimeFigureOut">
              <a:rPr lang="en-US" smtClean="0"/>
              <a:t>5/22/2024</a:t>
            </a:fld>
            <a:endParaRPr lang="en-US"/>
          </a:p>
        </p:txBody>
      </p:sp>
      <p:sp>
        <p:nvSpPr>
          <p:cNvPr id="5" name="Footer Placeholder 4">
            <a:extLst>
              <a:ext uri="{FF2B5EF4-FFF2-40B4-BE49-F238E27FC236}">
                <a16:creationId xmlns:a16="http://schemas.microsoft.com/office/drawing/2014/main" id="{384580DE-CEF2-D609-254E-74E7CB1CE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AC168-0B6F-AF74-4E5F-569E9211B6C0}"/>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1344781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3DC9B-DF87-E595-206E-71DD4299E2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60AA2C-F887-3569-A699-19C3EF8F12A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4F6636-FAD1-7E30-7817-5468C1200F39}"/>
              </a:ext>
            </a:extLst>
          </p:cNvPr>
          <p:cNvSpPr>
            <a:spLocks noGrp="1"/>
          </p:cNvSpPr>
          <p:nvPr>
            <p:ph type="dt" sz="half" idx="10"/>
          </p:nvPr>
        </p:nvSpPr>
        <p:spPr/>
        <p:txBody>
          <a:bodyPr/>
          <a:lstStyle/>
          <a:p>
            <a:fld id="{CA03B995-4296-427E-AC2B-117A84792EFD}" type="datetimeFigureOut">
              <a:rPr lang="en-US" smtClean="0"/>
              <a:t>5/22/2024</a:t>
            </a:fld>
            <a:endParaRPr lang="en-US"/>
          </a:p>
        </p:txBody>
      </p:sp>
      <p:sp>
        <p:nvSpPr>
          <p:cNvPr id="5" name="Footer Placeholder 4">
            <a:extLst>
              <a:ext uri="{FF2B5EF4-FFF2-40B4-BE49-F238E27FC236}">
                <a16:creationId xmlns:a16="http://schemas.microsoft.com/office/drawing/2014/main" id="{14D532F6-5995-4623-69C4-ABF0DDD6B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21C95-1B7F-5292-980E-FC6F1891EC98}"/>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4071142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8E38-C913-BBEC-2755-A3C95FFCCD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22234-323A-A62C-5A57-3D57C205CE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69F0AF-DB00-4618-E0F0-04A404AF29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13BFA7-1DD9-35F9-D6A9-86084B6ECC94}"/>
              </a:ext>
            </a:extLst>
          </p:cNvPr>
          <p:cNvSpPr>
            <a:spLocks noGrp="1"/>
          </p:cNvSpPr>
          <p:nvPr>
            <p:ph type="dt" sz="half" idx="10"/>
          </p:nvPr>
        </p:nvSpPr>
        <p:spPr/>
        <p:txBody>
          <a:bodyPr/>
          <a:lstStyle/>
          <a:p>
            <a:fld id="{CA03B995-4296-427E-AC2B-117A84792EFD}" type="datetimeFigureOut">
              <a:rPr lang="en-US" smtClean="0"/>
              <a:t>5/22/2024</a:t>
            </a:fld>
            <a:endParaRPr lang="en-US"/>
          </a:p>
        </p:txBody>
      </p:sp>
      <p:sp>
        <p:nvSpPr>
          <p:cNvPr id="6" name="Footer Placeholder 5">
            <a:extLst>
              <a:ext uri="{FF2B5EF4-FFF2-40B4-BE49-F238E27FC236}">
                <a16:creationId xmlns:a16="http://schemas.microsoft.com/office/drawing/2014/main" id="{75323962-30B8-8A26-016E-3F231D3B0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6A1F1-AB66-04E5-5E61-44F7D556752B}"/>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1861103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33757-D31E-F380-7504-7ACBA4BBDA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30AC6E-E203-1A04-9020-00E056967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56870-4912-7F0E-C35B-2FB272E7CC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99EE10-C5C3-BB49-DE58-9909143D9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BA2FE5-1F48-CFE9-CD98-E19DF630E5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E9758D-E5D3-91EB-E15B-245BF78ACB40}"/>
              </a:ext>
            </a:extLst>
          </p:cNvPr>
          <p:cNvSpPr>
            <a:spLocks noGrp="1"/>
          </p:cNvSpPr>
          <p:nvPr>
            <p:ph type="dt" sz="half" idx="10"/>
          </p:nvPr>
        </p:nvSpPr>
        <p:spPr/>
        <p:txBody>
          <a:bodyPr/>
          <a:lstStyle/>
          <a:p>
            <a:fld id="{CA03B995-4296-427E-AC2B-117A84792EFD}" type="datetimeFigureOut">
              <a:rPr lang="en-US" smtClean="0"/>
              <a:t>5/22/2024</a:t>
            </a:fld>
            <a:endParaRPr lang="en-US"/>
          </a:p>
        </p:txBody>
      </p:sp>
      <p:sp>
        <p:nvSpPr>
          <p:cNvPr id="8" name="Footer Placeholder 7">
            <a:extLst>
              <a:ext uri="{FF2B5EF4-FFF2-40B4-BE49-F238E27FC236}">
                <a16:creationId xmlns:a16="http://schemas.microsoft.com/office/drawing/2014/main" id="{B4E938C3-E50F-5B37-B352-388CD3EFBF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72C954-BA62-A805-FB17-406BFBEB216C}"/>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3672135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CB11-01A9-03E8-8A9B-BDAD6031C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AD4B94-F3C6-04FF-5655-6A84CF76D48A}"/>
              </a:ext>
            </a:extLst>
          </p:cNvPr>
          <p:cNvSpPr>
            <a:spLocks noGrp="1"/>
          </p:cNvSpPr>
          <p:nvPr>
            <p:ph type="dt" sz="half" idx="10"/>
          </p:nvPr>
        </p:nvSpPr>
        <p:spPr/>
        <p:txBody>
          <a:bodyPr/>
          <a:lstStyle/>
          <a:p>
            <a:fld id="{CA03B995-4296-427E-AC2B-117A84792EFD}" type="datetimeFigureOut">
              <a:rPr lang="en-US" smtClean="0"/>
              <a:t>5/22/2024</a:t>
            </a:fld>
            <a:endParaRPr lang="en-US"/>
          </a:p>
        </p:txBody>
      </p:sp>
      <p:sp>
        <p:nvSpPr>
          <p:cNvPr id="4" name="Footer Placeholder 3">
            <a:extLst>
              <a:ext uri="{FF2B5EF4-FFF2-40B4-BE49-F238E27FC236}">
                <a16:creationId xmlns:a16="http://schemas.microsoft.com/office/drawing/2014/main" id="{44D7A4DA-73DB-2022-A347-BA296D40E6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B15683-717B-BD7A-73DD-A18B768DF7E8}"/>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1716955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174D44-A0C2-FE10-270C-FA09298CFD1C}"/>
              </a:ext>
            </a:extLst>
          </p:cNvPr>
          <p:cNvSpPr>
            <a:spLocks noGrp="1"/>
          </p:cNvSpPr>
          <p:nvPr>
            <p:ph type="dt" sz="half" idx="10"/>
          </p:nvPr>
        </p:nvSpPr>
        <p:spPr/>
        <p:txBody>
          <a:bodyPr/>
          <a:lstStyle/>
          <a:p>
            <a:fld id="{CA03B995-4296-427E-AC2B-117A84792EFD}" type="datetimeFigureOut">
              <a:rPr lang="en-US" smtClean="0"/>
              <a:t>5/22/2024</a:t>
            </a:fld>
            <a:endParaRPr lang="en-US"/>
          </a:p>
        </p:txBody>
      </p:sp>
      <p:sp>
        <p:nvSpPr>
          <p:cNvPr id="3" name="Footer Placeholder 2">
            <a:extLst>
              <a:ext uri="{FF2B5EF4-FFF2-40B4-BE49-F238E27FC236}">
                <a16:creationId xmlns:a16="http://schemas.microsoft.com/office/drawing/2014/main" id="{7DF45540-F95E-CA5B-D428-D548AC978B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785D6F-2478-133A-0139-0D6EA84CD5EF}"/>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3969684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8DC2-BE49-D9E6-B2CD-EDE39B9E2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3402C2-B1AF-949B-F0FD-1E7237F55C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9937A6-65D3-0DB8-47F9-FD864B1B49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37CEB-D91E-B539-C075-88D8A66366EB}"/>
              </a:ext>
            </a:extLst>
          </p:cNvPr>
          <p:cNvSpPr>
            <a:spLocks noGrp="1"/>
          </p:cNvSpPr>
          <p:nvPr>
            <p:ph type="dt" sz="half" idx="10"/>
          </p:nvPr>
        </p:nvSpPr>
        <p:spPr/>
        <p:txBody>
          <a:bodyPr/>
          <a:lstStyle/>
          <a:p>
            <a:fld id="{CA03B995-4296-427E-AC2B-117A84792EFD}" type="datetimeFigureOut">
              <a:rPr lang="en-US" smtClean="0"/>
              <a:t>5/22/2024</a:t>
            </a:fld>
            <a:endParaRPr lang="en-US"/>
          </a:p>
        </p:txBody>
      </p:sp>
      <p:sp>
        <p:nvSpPr>
          <p:cNvPr id="6" name="Footer Placeholder 5">
            <a:extLst>
              <a:ext uri="{FF2B5EF4-FFF2-40B4-BE49-F238E27FC236}">
                <a16:creationId xmlns:a16="http://schemas.microsoft.com/office/drawing/2014/main" id="{3EDFABE2-980A-104B-8000-CB8ABB330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B4709-CB37-8013-AC33-25C4167F2207}"/>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550750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D092-58C4-C741-211C-F540727CC3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8D7AD7-6D30-D924-C213-378DBDAB95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996AA-759F-88DA-EDD2-D1B3A085F04D}"/>
              </a:ext>
            </a:extLst>
          </p:cNvPr>
          <p:cNvSpPr>
            <a:spLocks noGrp="1"/>
          </p:cNvSpPr>
          <p:nvPr>
            <p:ph type="dt" sz="half" idx="10"/>
          </p:nvPr>
        </p:nvSpPr>
        <p:spPr/>
        <p:txBody>
          <a:bodyPr/>
          <a:lstStyle/>
          <a:p>
            <a:fld id="{7C237CBB-AEC2-4E96-974D-A70034F59254}" type="datetimeFigureOut">
              <a:rPr lang="en-US" smtClean="0"/>
              <a:t>5/22/2024</a:t>
            </a:fld>
            <a:endParaRPr lang="en-US"/>
          </a:p>
        </p:txBody>
      </p:sp>
      <p:sp>
        <p:nvSpPr>
          <p:cNvPr id="5" name="Footer Placeholder 4">
            <a:extLst>
              <a:ext uri="{FF2B5EF4-FFF2-40B4-BE49-F238E27FC236}">
                <a16:creationId xmlns:a16="http://schemas.microsoft.com/office/drawing/2014/main" id="{A6FA611E-F6F3-ACD7-256C-05CA207C7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7B004-34D7-A7A1-79D1-0408F4334BDB}"/>
              </a:ext>
            </a:extLst>
          </p:cNvPr>
          <p:cNvSpPr>
            <a:spLocks noGrp="1"/>
          </p:cNvSpPr>
          <p:nvPr>
            <p:ph type="sldNum" sz="quarter" idx="12"/>
          </p:nvPr>
        </p:nvSpPr>
        <p:spPr/>
        <p:txBody>
          <a:bodyPr/>
          <a:lstStyle/>
          <a:p>
            <a:fld id="{5D63D685-E9ED-459B-9189-9D5DBAEC4D82}" type="slidenum">
              <a:rPr lang="en-US" smtClean="0"/>
              <a:t>‹#›</a:t>
            </a:fld>
            <a:endParaRPr lang="en-US"/>
          </a:p>
        </p:txBody>
      </p:sp>
    </p:spTree>
    <p:extLst>
      <p:ext uri="{BB962C8B-B14F-4D97-AF65-F5344CB8AC3E}">
        <p14:creationId xmlns:p14="http://schemas.microsoft.com/office/powerpoint/2010/main" val="3562343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F0D3-8285-EF30-47FD-14E8F4B944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55FE7B-5FB2-4AC8-2562-9D16AE9613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205AF3-448E-86AE-B032-1E6AE825F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9210F-1A8C-87A2-AEFB-4D33515116E2}"/>
              </a:ext>
            </a:extLst>
          </p:cNvPr>
          <p:cNvSpPr>
            <a:spLocks noGrp="1"/>
          </p:cNvSpPr>
          <p:nvPr>
            <p:ph type="dt" sz="half" idx="10"/>
          </p:nvPr>
        </p:nvSpPr>
        <p:spPr/>
        <p:txBody>
          <a:bodyPr/>
          <a:lstStyle/>
          <a:p>
            <a:fld id="{CA03B995-4296-427E-AC2B-117A84792EFD}" type="datetimeFigureOut">
              <a:rPr lang="en-US" smtClean="0"/>
              <a:t>5/22/2024</a:t>
            </a:fld>
            <a:endParaRPr lang="en-US"/>
          </a:p>
        </p:txBody>
      </p:sp>
      <p:sp>
        <p:nvSpPr>
          <p:cNvPr id="6" name="Footer Placeholder 5">
            <a:extLst>
              <a:ext uri="{FF2B5EF4-FFF2-40B4-BE49-F238E27FC236}">
                <a16:creationId xmlns:a16="http://schemas.microsoft.com/office/drawing/2014/main" id="{7B1E5484-8904-2310-2656-A0BD8D3641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614FEA-CDAE-1907-B792-196FD45FB4DF}"/>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32248943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7156-6621-A54A-86BC-B4C9D4CC76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FD007F-FCDF-9722-FD0B-65A63C96A5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4FE18E-E09C-62A6-D572-76C9593A8771}"/>
              </a:ext>
            </a:extLst>
          </p:cNvPr>
          <p:cNvSpPr>
            <a:spLocks noGrp="1"/>
          </p:cNvSpPr>
          <p:nvPr>
            <p:ph type="dt" sz="half" idx="10"/>
          </p:nvPr>
        </p:nvSpPr>
        <p:spPr/>
        <p:txBody>
          <a:bodyPr/>
          <a:lstStyle/>
          <a:p>
            <a:fld id="{CA03B995-4296-427E-AC2B-117A84792EFD}" type="datetimeFigureOut">
              <a:rPr lang="en-US" smtClean="0"/>
              <a:t>5/22/2024</a:t>
            </a:fld>
            <a:endParaRPr lang="en-US"/>
          </a:p>
        </p:txBody>
      </p:sp>
      <p:sp>
        <p:nvSpPr>
          <p:cNvPr id="5" name="Footer Placeholder 4">
            <a:extLst>
              <a:ext uri="{FF2B5EF4-FFF2-40B4-BE49-F238E27FC236}">
                <a16:creationId xmlns:a16="http://schemas.microsoft.com/office/drawing/2014/main" id="{8BBE863D-2FE8-1D36-784C-569362B2C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8974-5B2D-02FE-95A2-69EA05456EAC}"/>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1692430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34428A-A47B-C3EB-9B96-035CDE74D4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85DEC0-0F76-0746-7174-969BF61673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CCFFC-CE96-E6E1-120C-7635F56A62F7}"/>
              </a:ext>
            </a:extLst>
          </p:cNvPr>
          <p:cNvSpPr>
            <a:spLocks noGrp="1"/>
          </p:cNvSpPr>
          <p:nvPr>
            <p:ph type="dt" sz="half" idx="10"/>
          </p:nvPr>
        </p:nvSpPr>
        <p:spPr/>
        <p:txBody>
          <a:bodyPr/>
          <a:lstStyle/>
          <a:p>
            <a:fld id="{CA03B995-4296-427E-AC2B-117A84792EFD}" type="datetimeFigureOut">
              <a:rPr lang="en-US" smtClean="0"/>
              <a:t>5/22/2024</a:t>
            </a:fld>
            <a:endParaRPr lang="en-US"/>
          </a:p>
        </p:txBody>
      </p:sp>
      <p:sp>
        <p:nvSpPr>
          <p:cNvPr id="5" name="Footer Placeholder 4">
            <a:extLst>
              <a:ext uri="{FF2B5EF4-FFF2-40B4-BE49-F238E27FC236}">
                <a16:creationId xmlns:a16="http://schemas.microsoft.com/office/drawing/2014/main" id="{0DE886D7-8784-27FF-C74D-3A13172AD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8FA06-B7CF-31C4-431B-27EBF1CF1F9C}"/>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997130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7FF3-C58D-1BAF-BDAF-3953EACC2C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1A4FFA-FF21-66B2-29C0-4C975B546C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84BBA-D9B5-130A-C399-73460450455C}"/>
              </a:ext>
            </a:extLst>
          </p:cNvPr>
          <p:cNvSpPr>
            <a:spLocks noGrp="1"/>
          </p:cNvSpPr>
          <p:nvPr>
            <p:ph type="dt" sz="half" idx="10"/>
          </p:nvPr>
        </p:nvSpPr>
        <p:spPr/>
        <p:txBody>
          <a:bodyPr/>
          <a:lstStyle/>
          <a:p>
            <a:fld id="{CA03B995-4296-427E-AC2B-117A84792EFD}" type="datetimeFigureOut">
              <a:rPr lang="en-US" smtClean="0"/>
              <a:t>5/19/2024</a:t>
            </a:fld>
            <a:endParaRPr lang="en-US"/>
          </a:p>
        </p:txBody>
      </p:sp>
      <p:sp>
        <p:nvSpPr>
          <p:cNvPr id="5" name="Footer Placeholder 4">
            <a:extLst>
              <a:ext uri="{FF2B5EF4-FFF2-40B4-BE49-F238E27FC236}">
                <a16:creationId xmlns:a16="http://schemas.microsoft.com/office/drawing/2014/main" id="{384580DE-CEF2-D609-254E-74E7CB1CE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AC168-0B6F-AF74-4E5F-569E9211B6C0}"/>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906556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FFD2-EC4C-B6DC-A44F-A48B03859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494609-B75D-AE6B-0676-2A9F893D42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0EED56-0457-7611-8003-FF6799EF65B5}"/>
              </a:ext>
            </a:extLst>
          </p:cNvPr>
          <p:cNvSpPr>
            <a:spLocks noGrp="1"/>
          </p:cNvSpPr>
          <p:nvPr>
            <p:ph type="dt" sz="half" idx="10"/>
          </p:nvPr>
        </p:nvSpPr>
        <p:spPr/>
        <p:txBody>
          <a:bodyPr/>
          <a:lstStyle/>
          <a:p>
            <a:fld id="{7C237CBB-AEC2-4E96-974D-A70034F59254}" type="datetimeFigureOut">
              <a:rPr lang="en-US" smtClean="0"/>
              <a:t>5/22/2024</a:t>
            </a:fld>
            <a:endParaRPr lang="en-US"/>
          </a:p>
        </p:txBody>
      </p:sp>
      <p:sp>
        <p:nvSpPr>
          <p:cNvPr id="5" name="Footer Placeholder 4">
            <a:extLst>
              <a:ext uri="{FF2B5EF4-FFF2-40B4-BE49-F238E27FC236}">
                <a16:creationId xmlns:a16="http://schemas.microsoft.com/office/drawing/2014/main" id="{714885D8-4A55-0B2F-8AA7-2DC07E063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A2A68-585E-A80A-9D61-67AF0FB57BEA}"/>
              </a:ext>
            </a:extLst>
          </p:cNvPr>
          <p:cNvSpPr>
            <a:spLocks noGrp="1"/>
          </p:cNvSpPr>
          <p:nvPr>
            <p:ph type="sldNum" sz="quarter" idx="12"/>
          </p:nvPr>
        </p:nvSpPr>
        <p:spPr/>
        <p:txBody>
          <a:bodyPr/>
          <a:lstStyle/>
          <a:p>
            <a:fld id="{5D63D685-E9ED-459B-9189-9D5DBAEC4D82}" type="slidenum">
              <a:rPr lang="en-US" smtClean="0"/>
              <a:t>‹#›</a:t>
            </a:fld>
            <a:endParaRPr lang="en-US"/>
          </a:p>
        </p:txBody>
      </p:sp>
    </p:spTree>
    <p:extLst>
      <p:ext uri="{BB962C8B-B14F-4D97-AF65-F5344CB8AC3E}">
        <p14:creationId xmlns:p14="http://schemas.microsoft.com/office/powerpoint/2010/main" val="12322985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3DC9B-DF87-E595-206E-71DD4299E2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60AA2C-F887-3569-A699-19C3EF8F12A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4F6636-FAD1-7E30-7817-5468C1200F39}"/>
              </a:ext>
            </a:extLst>
          </p:cNvPr>
          <p:cNvSpPr>
            <a:spLocks noGrp="1"/>
          </p:cNvSpPr>
          <p:nvPr>
            <p:ph type="dt" sz="half" idx="10"/>
          </p:nvPr>
        </p:nvSpPr>
        <p:spPr/>
        <p:txBody>
          <a:bodyPr/>
          <a:lstStyle/>
          <a:p>
            <a:fld id="{CA03B995-4296-427E-AC2B-117A84792EFD}" type="datetimeFigureOut">
              <a:rPr lang="en-US" smtClean="0"/>
              <a:t>5/19/2024</a:t>
            </a:fld>
            <a:endParaRPr lang="en-US"/>
          </a:p>
        </p:txBody>
      </p:sp>
      <p:sp>
        <p:nvSpPr>
          <p:cNvPr id="5" name="Footer Placeholder 4">
            <a:extLst>
              <a:ext uri="{FF2B5EF4-FFF2-40B4-BE49-F238E27FC236}">
                <a16:creationId xmlns:a16="http://schemas.microsoft.com/office/drawing/2014/main" id="{14D532F6-5995-4623-69C4-ABF0DDD6B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21C95-1B7F-5292-980E-FC6F1891EC98}"/>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080764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6832-A0DB-A995-F212-4AD2E7DD53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AF641-E64D-2476-F65E-EDD728196A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E25B9B-D019-B76C-5C31-2B151E1235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8561A7-398D-AFE6-9A7A-4D7BD972824E}"/>
              </a:ext>
            </a:extLst>
          </p:cNvPr>
          <p:cNvSpPr>
            <a:spLocks noGrp="1"/>
          </p:cNvSpPr>
          <p:nvPr>
            <p:ph type="dt" sz="half" idx="10"/>
          </p:nvPr>
        </p:nvSpPr>
        <p:spPr/>
        <p:txBody>
          <a:bodyPr/>
          <a:lstStyle/>
          <a:p>
            <a:fld id="{7C237CBB-AEC2-4E96-974D-A70034F59254}" type="datetimeFigureOut">
              <a:rPr lang="en-US" smtClean="0"/>
              <a:t>5/22/2024</a:t>
            </a:fld>
            <a:endParaRPr lang="en-US"/>
          </a:p>
        </p:txBody>
      </p:sp>
      <p:sp>
        <p:nvSpPr>
          <p:cNvPr id="6" name="Footer Placeholder 5">
            <a:extLst>
              <a:ext uri="{FF2B5EF4-FFF2-40B4-BE49-F238E27FC236}">
                <a16:creationId xmlns:a16="http://schemas.microsoft.com/office/drawing/2014/main" id="{DE02A717-7628-8438-4B13-8FEA67D312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1CD53D-81BA-5DE0-E4A9-CF3AD486C670}"/>
              </a:ext>
            </a:extLst>
          </p:cNvPr>
          <p:cNvSpPr>
            <a:spLocks noGrp="1"/>
          </p:cNvSpPr>
          <p:nvPr>
            <p:ph type="sldNum" sz="quarter" idx="12"/>
          </p:nvPr>
        </p:nvSpPr>
        <p:spPr/>
        <p:txBody>
          <a:bodyPr/>
          <a:lstStyle/>
          <a:p>
            <a:fld id="{5D63D685-E9ED-459B-9189-9D5DBAEC4D82}" type="slidenum">
              <a:rPr lang="en-US" smtClean="0"/>
              <a:t>‹#›</a:t>
            </a:fld>
            <a:endParaRPr lang="en-US"/>
          </a:p>
        </p:txBody>
      </p:sp>
    </p:spTree>
    <p:extLst>
      <p:ext uri="{BB962C8B-B14F-4D97-AF65-F5344CB8AC3E}">
        <p14:creationId xmlns:p14="http://schemas.microsoft.com/office/powerpoint/2010/main" val="23154763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8E38-C913-BBEC-2755-A3C95FFCCD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22234-323A-A62C-5A57-3D57C205CE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69F0AF-DB00-4618-E0F0-04A404AF29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13BFA7-1DD9-35F9-D6A9-86084B6ECC94}"/>
              </a:ext>
            </a:extLst>
          </p:cNvPr>
          <p:cNvSpPr>
            <a:spLocks noGrp="1"/>
          </p:cNvSpPr>
          <p:nvPr>
            <p:ph type="dt" sz="half" idx="10"/>
          </p:nvPr>
        </p:nvSpPr>
        <p:spPr/>
        <p:txBody>
          <a:bodyPr/>
          <a:lstStyle/>
          <a:p>
            <a:fld id="{CA03B995-4296-427E-AC2B-117A84792EFD}" type="datetimeFigureOut">
              <a:rPr lang="en-US" smtClean="0"/>
              <a:t>5/19/2024</a:t>
            </a:fld>
            <a:endParaRPr lang="en-US"/>
          </a:p>
        </p:txBody>
      </p:sp>
      <p:sp>
        <p:nvSpPr>
          <p:cNvPr id="6" name="Footer Placeholder 5">
            <a:extLst>
              <a:ext uri="{FF2B5EF4-FFF2-40B4-BE49-F238E27FC236}">
                <a16:creationId xmlns:a16="http://schemas.microsoft.com/office/drawing/2014/main" id="{75323962-30B8-8A26-016E-3F231D3B0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6A1F1-AB66-04E5-5E61-44F7D556752B}"/>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1673786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B7C45-F690-2C14-C1B1-7AA44E2078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029573-FBBE-6417-6DB2-A08E47E1C5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0EBE0-C69E-6A9E-E6A6-3BD3D542AF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511CA2-298E-0112-C985-E8BC616310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7DE3B4-3035-656C-C8AA-26795DD1AF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C82CE9-B8EA-0D82-C6C8-CAFD8DCE2AAB}"/>
              </a:ext>
            </a:extLst>
          </p:cNvPr>
          <p:cNvSpPr>
            <a:spLocks noGrp="1"/>
          </p:cNvSpPr>
          <p:nvPr>
            <p:ph type="dt" sz="half" idx="10"/>
          </p:nvPr>
        </p:nvSpPr>
        <p:spPr/>
        <p:txBody>
          <a:bodyPr/>
          <a:lstStyle/>
          <a:p>
            <a:fld id="{7C237CBB-AEC2-4E96-974D-A70034F59254}" type="datetimeFigureOut">
              <a:rPr lang="en-US" smtClean="0"/>
              <a:t>5/22/2024</a:t>
            </a:fld>
            <a:endParaRPr lang="en-US"/>
          </a:p>
        </p:txBody>
      </p:sp>
      <p:sp>
        <p:nvSpPr>
          <p:cNvPr id="8" name="Footer Placeholder 7">
            <a:extLst>
              <a:ext uri="{FF2B5EF4-FFF2-40B4-BE49-F238E27FC236}">
                <a16:creationId xmlns:a16="http://schemas.microsoft.com/office/drawing/2014/main" id="{328DBE05-5FD0-9AC2-D972-670671ED88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554893-B4DE-B6D7-E8DD-359970D01D19}"/>
              </a:ext>
            </a:extLst>
          </p:cNvPr>
          <p:cNvSpPr>
            <a:spLocks noGrp="1"/>
          </p:cNvSpPr>
          <p:nvPr>
            <p:ph type="sldNum" sz="quarter" idx="12"/>
          </p:nvPr>
        </p:nvSpPr>
        <p:spPr/>
        <p:txBody>
          <a:bodyPr/>
          <a:lstStyle/>
          <a:p>
            <a:fld id="{5D63D685-E9ED-459B-9189-9D5DBAEC4D82}" type="slidenum">
              <a:rPr lang="en-US" smtClean="0"/>
              <a:t>‹#›</a:t>
            </a:fld>
            <a:endParaRPr lang="en-US"/>
          </a:p>
        </p:txBody>
      </p:sp>
    </p:spTree>
    <p:extLst>
      <p:ext uri="{BB962C8B-B14F-4D97-AF65-F5344CB8AC3E}">
        <p14:creationId xmlns:p14="http://schemas.microsoft.com/office/powerpoint/2010/main" val="27975046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33757-D31E-F380-7504-7ACBA4BBDA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30AC6E-E203-1A04-9020-00E056967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56870-4912-7F0E-C35B-2FB272E7CC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99EE10-C5C3-BB49-DE58-9909143D9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BA2FE5-1F48-CFE9-CD98-E19DF630E5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E9758D-E5D3-91EB-E15B-245BF78ACB40}"/>
              </a:ext>
            </a:extLst>
          </p:cNvPr>
          <p:cNvSpPr>
            <a:spLocks noGrp="1"/>
          </p:cNvSpPr>
          <p:nvPr>
            <p:ph type="dt" sz="half" idx="10"/>
          </p:nvPr>
        </p:nvSpPr>
        <p:spPr/>
        <p:txBody>
          <a:bodyPr/>
          <a:lstStyle/>
          <a:p>
            <a:fld id="{CA03B995-4296-427E-AC2B-117A84792EFD}" type="datetimeFigureOut">
              <a:rPr lang="en-US" smtClean="0"/>
              <a:t>5/19/2024</a:t>
            </a:fld>
            <a:endParaRPr lang="en-US"/>
          </a:p>
        </p:txBody>
      </p:sp>
      <p:sp>
        <p:nvSpPr>
          <p:cNvPr id="8" name="Footer Placeholder 7">
            <a:extLst>
              <a:ext uri="{FF2B5EF4-FFF2-40B4-BE49-F238E27FC236}">
                <a16:creationId xmlns:a16="http://schemas.microsoft.com/office/drawing/2014/main" id="{B4E938C3-E50F-5B37-B352-388CD3EFBF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72C954-BA62-A805-FB17-406BFBEB216C}"/>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1221551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3114-53FB-09BB-D7CC-EE0F14351E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4D96E9-C0D0-67B2-FFEF-EA262F310E40}"/>
              </a:ext>
            </a:extLst>
          </p:cNvPr>
          <p:cNvSpPr>
            <a:spLocks noGrp="1"/>
          </p:cNvSpPr>
          <p:nvPr>
            <p:ph type="dt" sz="half" idx="10"/>
          </p:nvPr>
        </p:nvSpPr>
        <p:spPr/>
        <p:txBody>
          <a:bodyPr/>
          <a:lstStyle/>
          <a:p>
            <a:fld id="{7C237CBB-AEC2-4E96-974D-A70034F59254}" type="datetimeFigureOut">
              <a:rPr lang="en-US" smtClean="0"/>
              <a:t>5/22/2024</a:t>
            </a:fld>
            <a:endParaRPr lang="en-US"/>
          </a:p>
        </p:txBody>
      </p:sp>
      <p:sp>
        <p:nvSpPr>
          <p:cNvPr id="4" name="Footer Placeholder 3">
            <a:extLst>
              <a:ext uri="{FF2B5EF4-FFF2-40B4-BE49-F238E27FC236}">
                <a16:creationId xmlns:a16="http://schemas.microsoft.com/office/drawing/2014/main" id="{032CDE06-8C9F-AA33-E5FC-84C2158F0D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61622A-A17C-4411-4689-F9B58BF5FF14}"/>
              </a:ext>
            </a:extLst>
          </p:cNvPr>
          <p:cNvSpPr>
            <a:spLocks noGrp="1"/>
          </p:cNvSpPr>
          <p:nvPr>
            <p:ph type="sldNum" sz="quarter" idx="12"/>
          </p:nvPr>
        </p:nvSpPr>
        <p:spPr/>
        <p:txBody>
          <a:bodyPr/>
          <a:lstStyle/>
          <a:p>
            <a:fld id="{5D63D685-E9ED-459B-9189-9D5DBAEC4D82}" type="slidenum">
              <a:rPr lang="en-US" smtClean="0"/>
              <a:t>‹#›</a:t>
            </a:fld>
            <a:endParaRPr lang="en-US"/>
          </a:p>
        </p:txBody>
      </p:sp>
    </p:spTree>
    <p:extLst>
      <p:ext uri="{BB962C8B-B14F-4D97-AF65-F5344CB8AC3E}">
        <p14:creationId xmlns:p14="http://schemas.microsoft.com/office/powerpoint/2010/main" val="248396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CB11-01A9-03E8-8A9B-BDAD6031C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AD4B94-F3C6-04FF-5655-6A84CF76D48A}"/>
              </a:ext>
            </a:extLst>
          </p:cNvPr>
          <p:cNvSpPr>
            <a:spLocks noGrp="1"/>
          </p:cNvSpPr>
          <p:nvPr>
            <p:ph type="dt" sz="half" idx="10"/>
          </p:nvPr>
        </p:nvSpPr>
        <p:spPr/>
        <p:txBody>
          <a:bodyPr/>
          <a:lstStyle/>
          <a:p>
            <a:fld id="{CA03B995-4296-427E-AC2B-117A84792EFD}" type="datetimeFigureOut">
              <a:rPr lang="en-US" smtClean="0"/>
              <a:t>5/19/2024</a:t>
            </a:fld>
            <a:endParaRPr lang="en-US"/>
          </a:p>
        </p:txBody>
      </p:sp>
      <p:sp>
        <p:nvSpPr>
          <p:cNvPr id="4" name="Footer Placeholder 3">
            <a:extLst>
              <a:ext uri="{FF2B5EF4-FFF2-40B4-BE49-F238E27FC236}">
                <a16:creationId xmlns:a16="http://schemas.microsoft.com/office/drawing/2014/main" id="{44D7A4DA-73DB-2022-A347-BA296D40E6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B15683-717B-BD7A-73DD-A18B768DF7E8}"/>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3664506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55EE52-80BF-C9E9-2273-ACB9372B8774}"/>
              </a:ext>
            </a:extLst>
          </p:cNvPr>
          <p:cNvSpPr>
            <a:spLocks noGrp="1"/>
          </p:cNvSpPr>
          <p:nvPr>
            <p:ph type="dt" sz="half" idx="10"/>
          </p:nvPr>
        </p:nvSpPr>
        <p:spPr/>
        <p:txBody>
          <a:bodyPr/>
          <a:lstStyle/>
          <a:p>
            <a:fld id="{7C237CBB-AEC2-4E96-974D-A70034F59254}" type="datetimeFigureOut">
              <a:rPr lang="en-US" smtClean="0"/>
              <a:t>5/22/2024</a:t>
            </a:fld>
            <a:endParaRPr lang="en-US"/>
          </a:p>
        </p:txBody>
      </p:sp>
      <p:sp>
        <p:nvSpPr>
          <p:cNvPr id="3" name="Footer Placeholder 2">
            <a:extLst>
              <a:ext uri="{FF2B5EF4-FFF2-40B4-BE49-F238E27FC236}">
                <a16:creationId xmlns:a16="http://schemas.microsoft.com/office/drawing/2014/main" id="{040FA9B7-A648-4017-34CF-EEDA0652C5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98A2C3-3BAF-764F-2895-55A3AD0A597E}"/>
              </a:ext>
            </a:extLst>
          </p:cNvPr>
          <p:cNvSpPr>
            <a:spLocks noGrp="1"/>
          </p:cNvSpPr>
          <p:nvPr>
            <p:ph type="sldNum" sz="quarter" idx="12"/>
          </p:nvPr>
        </p:nvSpPr>
        <p:spPr/>
        <p:txBody>
          <a:bodyPr/>
          <a:lstStyle/>
          <a:p>
            <a:fld id="{5D63D685-E9ED-459B-9189-9D5DBAEC4D82}" type="slidenum">
              <a:rPr lang="en-US" smtClean="0"/>
              <a:t>‹#›</a:t>
            </a:fld>
            <a:endParaRPr lang="en-US"/>
          </a:p>
        </p:txBody>
      </p:sp>
    </p:spTree>
    <p:extLst>
      <p:ext uri="{BB962C8B-B14F-4D97-AF65-F5344CB8AC3E}">
        <p14:creationId xmlns:p14="http://schemas.microsoft.com/office/powerpoint/2010/main" val="9035115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174D44-A0C2-FE10-270C-FA09298CFD1C}"/>
              </a:ext>
            </a:extLst>
          </p:cNvPr>
          <p:cNvSpPr>
            <a:spLocks noGrp="1"/>
          </p:cNvSpPr>
          <p:nvPr>
            <p:ph type="dt" sz="half" idx="10"/>
          </p:nvPr>
        </p:nvSpPr>
        <p:spPr/>
        <p:txBody>
          <a:bodyPr/>
          <a:lstStyle/>
          <a:p>
            <a:fld id="{CA03B995-4296-427E-AC2B-117A84792EFD}" type="datetimeFigureOut">
              <a:rPr lang="en-US" smtClean="0"/>
              <a:t>5/19/2024</a:t>
            </a:fld>
            <a:endParaRPr lang="en-US"/>
          </a:p>
        </p:txBody>
      </p:sp>
      <p:sp>
        <p:nvSpPr>
          <p:cNvPr id="3" name="Footer Placeholder 2">
            <a:extLst>
              <a:ext uri="{FF2B5EF4-FFF2-40B4-BE49-F238E27FC236}">
                <a16:creationId xmlns:a16="http://schemas.microsoft.com/office/drawing/2014/main" id="{7DF45540-F95E-CA5B-D428-D548AC978B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785D6F-2478-133A-0139-0D6EA84CD5EF}"/>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2826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6B807-7E6E-A817-849C-98876C1B3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CC90BF-E231-9E6C-594F-E178B43BA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AC55C9-7499-A690-D77C-083D113EF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9D23C-3F41-900E-A05E-49B9062DA4C9}"/>
              </a:ext>
            </a:extLst>
          </p:cNvPr>
          <p:cNvSpPr>
            <a:spLocks noGrp="1"/>
          </p:cNvSpPr>
          <p:nvPr>
            <p:ph type="dt" sz="half" idx="10"/>
          </p:nvPr>
        </p:nvSpPr>
        <p:spPr/>
        <p:txBody>
          <a:bodyPr/>
          <a:lstStyle/>
          <a:p>
            <a:fld id="{7C237CBB-AEC2-4E96-974D-A70034F59254}" type="datetimeFigureOut">
              <a:rPr lang="en-US" smtClean="0"/>
              <a:t>5/22/2024</a:t>
            </a:fld>
            <a:endParaRPr lang="en-US"/>
          </a:p>
        </p:txBody>
      </p:sp>
      <p:sp>
        <p:nvSpPr>
          <p:cNvPr id="6" name="Footer Placeholder 5">
            <a:extLst>
              <a:ext uri="{FF2B5EF4-FFF2-40B4-BE49-F238E27FC236}">
                <a16:creationId xmlns:a16="http://schemas.microsoft.com/office/drawing/2014/main" id="{F4C60ED0-6B22-7FA7-806E-7242496B9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83AAC9-E574-C36B-99A4-1F4D3BD2BFA8}"/>
              </a:ext>
            </a:extLst>
          </p:cNvPr>
          <p:cNvSpPr>
            <a:spLocks noGrp="1"/>
          </p:cNvSpPr>
          <p:nvPr>
            <p:ph type="sldNum" sz="quarter" idx="12"/>
          </p:nvPr>
        </p:nvSpPr>
        <p:spPr/>
        <p:txBody>
          <a:bodyPr/>
          <a:lstStyle/>
          <a:p>
            <a:fld id="{5D63D685-E9ED-459B-9189-9D5DBAEC4D82}" type="slidenum">
              <a:rPr lang="en-US" smtClean="0"/>
              <a:t>‹#›</a:t>
            </a:fld>
            <a:endParaRPr lang="en-US"/>
          </a:p>
        </p:txBody>
      </p:sp>
    </p:spTree>
    <p:extLst>
      <p:ext uri="{BB962C8B-B14F-4D97-AF65-F5344CB8AC3E}">
        <p14:creationId xmlns:p14="http://schemas.microsoft.com/office/powerpoint/2010/main" val="37848599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8DC2-BE49-D9E6-B2CD-EDE39B9E2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3402C2-B1AF-949B-F0FD-1E7237F55C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9937A6-65D3-0DB8-47F9-FD864B1B49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37CEB-D91E-B539-C075-88D8A66366EB}"/>
              </a:ext>
            </a:extLst>
          </p:cNvPr>
          <p:cNvSpPr>
            <a:spLocks noGrp="1"/>
          </p:cNvSpPr>
          <p:nvPr>
            <p:ph type="dt" sz="half" idx="10"/>
          </p:nvPr>
        </p:nvSpPr>
        <p:spPr/>
        <p:txBody>
          <a:bodyPr/>
          <a:lstStyle/>
          <a:p>
            <a:fld id="{CA03B995-4296-427E-AC2B-117A84792EFD}" type="datetimeFigureOut">
              <a:rPr lang="en-US" smtClean="0"/>
              <a:t>5/19/2024</a:t>
            </a:fld>
            <a:endParaRPr lang="en-US"/>
          </a:p>
        </p:txBody>
      </p:sp>
      <p:sp>
        <p:nvSpPr>
          <p:cNvPr id="6" name="Footer Placeholder 5">
            <a:extLst>
              <a:ext uri="{FF2B5EF4-FFF2-40B4-BE49-F238E27FC236}">
                <a16:creationId xmlns:a16="http://schemas.microsoft.com/office/drawing/2014/main" id="{3EDFABE2-980A-104B-8000-CB8ABB330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B4709-CB37-8013-AC33-25C4167F2207}"/>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257119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7CA4-D0BF-6661-7143-424C7B844C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9F27BA-27DC-2378-FE14-494ACC5D0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C6F45B-5343-1BD9-780F-435FAC160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66309D-0851-0F0D-80AB-F0CF95D2DD3B}"/>
              </a:ext>
            </a:extLst>
          </p:cNvPr>
          <p:cNvSpPr>
            <a:spLocks noGrp="1"/>
          </p:cNvSpPr>
          <p:nvPr>
            <p:ph type="dt" sz="half" idx="10"/>
          </p:nvPr>
        </p:nvSpPr>
        <p:spPr/>
        <p:txBody>
          <a:bodyPr/>
          <a:lstStyle/>
          <a:p>
            <a:fld id="{7C237CBB-AEC2-4E96-974D-A70034F59254}" type="datetimeFigureOut">
              <a:rPr lang="en-US" smtClean="0"/>
              <a:t>5/22/2024</a:t>
            </a:fld>
            <a:endParaRPr lang="en-US"/>
          </a:p>
        </p:txBody>
      </p:sp>
      <p:sp>
        <p:nvSpPr>
          <p:cNvPr id="6" name="Footer Placeholder 5">
            <a:extLst>
              <a:ext uri="{FF2B5EF4-FFF2-40B4-BE49-F238E27FC236}">
                <a16:creationId xmlns:a16="http://schemas.microsoft.com/office/drawing/2014/main" id="{847DAB8E-B2D2-92FD-EB40-BD9F1197D4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EBC5E-5F10-D9C7-DB1B-B487C9B35A62}"/>
              </a:ext>
            </a:extLst>
          </p:cNvPr>
          <p:cNvSpPr>
            <a:spLocks noGrp="1"/>
          </p:cNvSpPr>
          <p:nvPr>
            <p:ph type="sldNum" sz="quarter" idx="12"/>
          </p:nvPr>
        </p:nvSpPr>
        <p:spPr/>
        <p:txBody>
          <a:bodyPr/>
          <a:lstStyle/>
          <a:p>
            <a:fld id="{5D63D685-E9ED-459B-9189-9D5DBAEC4D82}" type="slidenum">
              <a:rPr lang="en-US" smtClean="0"/>
              <a:t>‹#›</a:t>
            </a:fld>
            <a:endParaRPr lang="en-US"/>
          </a:p>
        </p:txBody>
      </p:sp>
    </p:spTree>
    <p:extLst>
      <p:ext uri="{BB962C8B-B14F-4D97-AF65-F5344CB8AC3E}">
        <p14:creationId xmlns:p14="http://schemas.microsoft.com/office/powerpoint/2010/main" val="16372393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F0D3-8285-EF30-47FD-14E8F4B944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55FE7B-5FB2-4AC8-2562-9D16AE9613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205AF3-448E-86AE-B032-1E6AE825F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9210F-1A8C-87A2-AEFB-4D33515116E2}"/>
              </a:ext>
            </a:extLst>
          </p:cNvPr>
          <p:cNvSpPr>
            <a:spLocks noGrp="1"/>
          </p:cNvSpPr>
          <p:nvPr>
            <p:ph type="dt" sz="half" idx="10"/>
          </p:nvPr>
        </p:nvSpPr>
        <p:spPr/>
        <p:txBody>
          <a:bodyPr/>
          <a:lstStyle/>
          <a:p>
            <a:fld id="{CA03B995-4296-427E-AC2B-117A84792EFD}" type="datetimeFigureOut">
              <a:rPr lang="en-US" smtClean="0"/>
              <a:t>5/19/2024</a:t>
            </a:fld>
            <a:endParaRPr lang="en-US"/>
          </a:p>
        </p:txBody>
      </p:sp>
      <p:sp>
        <p:nvSpPr>
          <p:cNvPr id="6" name="Footer Placeholder 5">
            <a:extLst>
              <a:ext uri="{FF2B5EF4-FFF2-40B4-BE49-F238E27FC236}">
                <a16:creationId xmlns:a16="http://schemas.microsoft.com/office/drawing/2014/main" id="{7B1E5484-8904-2310-2656-A0BD8D3641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614FEA-CDAE-1907-B792-196FD45FB4DF}"/>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967265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3.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C2618-7C04-7F9B-3127-6F6369568E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54EBF8-D71B-D94F-BB6A-D166F35AD4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A4123-6DE5-1496-DBE4-CA665AFCF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C237CBB-AEC2-4E96-974D-A70034F59254}" type="datetimeFigureOut">
              <a:rPr lang="en-US" smtClean="0"/>
              <a:t>5/22/2024</a:t>
            </a:fld>
            <a:endParaRPr lang="en-US"/>
          </a:p>
        </p:txBody>
      </p:sp>
      <p:sp>
        <p:nvSpPr>
          <p:cNvPr id="5" name="Footer Placeholder 4">
            <a:extLst>
              <a:ext uri="{FF2B5EF4-FFF2-40B4-BE49-F238E27FC236}">
                <a16:creationId xmlns:a16="http://schemas.microsoft.com/office/drawing/2014/main" id="{B283B2A9-0727-43F1-A487-E31C62B45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1999369-422F-73FE-B21C-5B24AF5400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63D685-E9ED-459B-9189-9D5DBAEC4D82}" type="slidenum">
              <a:rPr lang="en-US" smtClean="0"/>
              <a:t>‹#›</a:t>
            </a:fld>
            <a:endParaRPr lang="en-US"/>
          </a:p>
        </p:txBody>
      </p:sp>
    </p:spTree>
    <p:extLst>
      <p:ext uri="{BB962C8B-B14F-4D97-AF65-F5344CB8AC3E}">
        <p14:creationId xmlns:p14="http://schemas.microsoft.com/office/powerpoint/2010/main" val="2831702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E2AD1A-6FCE-A118-9B21-027F16FF61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C285C2-F91E-C0FF-405D-E842717788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EAD23-DA37-9AF8-D0CF-AE98026AA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03B995-4296-427E-AC2B-117A84792EFD}" type="datetimeFigureOut">
              <a:rPr lang="en-US" smtClean="0"/>
              <a:t>5/19/2024</a:t>
            </a:fld>
            <a:endParaRPr lang="en-US"/>
          </a:p>
        </p:txBody>
      </p:sp>
      <p:sp>
        <p:nvSpPr>
          <p:cNvPr id="5" name="Footer Placeholder 4">
            <a:extLst>
              <a:ext uri="{FF2B5EF4-FFF2-40B4-BE49-F238E27FC236}">
                <a16:creationId xmlns:a16="http://schemas.microsoft.com/office/drawing/2014/main" id="{5893A4C8-FBAE-AB85-F664-C7D96FB42F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0550704-330A-32EF-A866-780BF210F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70566B-A97B-49B3-9F03-D188AEFC5AE1}" type="slidenum">
              <a:rPr lang="en-US" smtClean="0"/>
              <a:t>‹#›</a:t>
            </a:fld>
            <a:endParaRPr lang="en-US"/>
          </a:p>
        </p:txBody>
      </p:sp>
    </p:spTree>
    <p:extLst>
      <p:ext uri="{BB962C8B-B14F-4D97-AF65-F5344CB8AC3E}">
        <p14:creationId xmlns:p14="http://schemas.microsoft.com/office/powerpoint/2010/main" val="215574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E2AD1A-6FCE-A118-9B21-027F16FF61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C285C2-F91E-C0FF-405D-E842717788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EAD23-DA37-9AF8-D0CF-AE98026AA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03B995-4296-427E-AC2B-117A84792EFD}" type="datetimeFigureOut">
              <a:rPr lang="en-US" smtClean="0"/>
              <a:t>5/22/2024</a:t>
            </a:fld>
            <a:endParaRPr lang="en-US"/>
          </a:p>
        </p:txBody>
      </p:sp>
      <p:sp>
        <p:nvSpPr>
          <p:cNvPr id="5" name="Footer Placeholder 4">
            <a:extLst>
              <a:ext uri="{FF2B5EF4-FFF2-40B4-BE49-F238E27FC236}">
                <a16:creationId xmlns:a16="http://schemas.microsoft.com/office/drawing/2014/main" id="{5893A4C8-FBAE-AB85-F664-C7D96FB42F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0550704-330A-32EF-A866-780BF210F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70566B-A97B-49B3-9F03-D188AEFC5AE1}" type="slidenum">
              <a:rPr lang="en-US" smtClean="0"/>
              <a:t>‹#›</a:t>
            </a:fld>
            <a:endParaRPr lang="en-US"/>
          </a:p>
        </p:txBody>
      </p:sp>
    </p:spTree>
    <p:extLst>
      <p:ext uri="{BB962C8B-B14F-4D97-AF65-F5344CB8AC3E}">
        <p14:creationId xmlns:p14="http://schemas.microsoft.com/office/powerpoint/2010/main" val="2080497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48.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0.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microsoft.com/office/2018/10/relationships/comments" Target="../comments/modernComment_11B_61315682.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4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DF00-0630-88EB-FF73-5873C5831EEE}"/>
              </a:ext>
            </a:extLst>
          </p:cNvPr>
          <p:cNvSpPr>
            <a:spLocks noGrp="1"/>
          </p:cNvSpPr>
          <p:nvPr>
            <p:ph type="ctrTitle"/>
          </p:nvPr>
        </p:nvSpPr>
        <p:spPr/>
        <p:txBody>
          <a:bodyPr>
            <a:normAutofit fontScale="90000"/>
          </a:bodyPr>
          <a:lstStyle/>
          <a:p>
            <a:r>
              <a:rPr lang="en-US" dirty="0"/>
              <a:t>Environmental Justice Considerations in the Colorado River Basin</a:t>
            </a:r>
          </a:p>
        </p:txBody>
      </p:sp>
      <p:sp>
        <p:nvSpPr>
          <p:cNvPr id="3" name="Subtitle 2">
            <a:extLst>
              <a:ext uri="{FF2B5EF4-FFF2-40B4-BE49-F238E27FC236}">
                <a16:creationId xmlns:a16="http://schemas.microsoft.com/office/drawing/2014/main" id="{D55AAD33-1077-9867-7F4D-5BA3D4010C92}"/>
              </a:ext>
            </a:extLst>
          </p:cNvPr>
          <p:cNvSpPr>
            <a:spLocks noGrp="1"/>
          </p:cNvSpPr>
          <p:nvPr>
            <p:ph type="subTitle" idx="1"/>
          </p:nvPr>
        </p:nvSpPr>
        <p:spPr/>
        <p:txBody>
          <a:bodyPr/>
          <a:lstStyle/>
          <a:p>
            <a:r>
              <a:rPr lang="en-US" dirty="0"/>
              <a:t>Zoey Reed-Spitzer</a:t>
            </a:r>
          </a:p>
          <a:p>
            <a:r>
              <a:rPr lang="en-US" dirty="0"/>
              <a:t>May 22, 2024</a:t>
            </a:r>
          </a:p>
        </p:txBody>
      </p:sp>
    </p:spTree>
    <p:extLst>
      <p:ext uri="{BB962C8B-B14F-4D97-AF65-F5344CB8AC3E}">
        <p14:creationId xmlns:p14="http://schemas.microsoft.com/office/powerpoint/2010/main" val="3478840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1AAD5-4645-CC8F-853E-0519A0467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09416" y="28100"/>
            <a:ext cx="6586906" cy="6801799"/>
          </a:xfrm>
          <a:prstGeom prst="rect">
            <a:avLst/>
          </a:prstGeom>
        </p:spPr>
      </p:pic>
      <p:pic>
        <p:nvPicPr>
          <p:cNvPr id="5" name="Picture 4">
            <a:extLst>
              <a:ext uri="{FF2B5EF4-FFF2-40B4-BE49-F238E27FC236}">
                <a16:creationId xmlns:a16="http://schemas.microsoft.com/office/drawing/2014/main" id="{2F0C4C83-9407-015C-FC17-5FB72126A6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45195" y="97384"/>
            <a:ext cx="3787865" cy="3894868"/>
          </a:xfrm>
          <a:prstGeom prst="rect">
            <a:avLst/>
          </a:prstGeom>
        </p:spPr>
      </p:pic>
      <p:cxnSp>
        <p:nvCxnSpPr>
          <p:cNvPr id="7" name="Straight Connector 6">
            <a:extLst>
              <a:ext uri="{FF2B5EF4-FFF2-40B4-BE49-F238E27FC236}">
                <a16:creationId xmlns:a16="http://schemas.microsoft.com/office/drawing/2014/main" id="{51F0B25A-100F-D220-98B2-E689FF880B53}"/>
              </a:ext>
            </a:extLst>
          </p:cNvPr>
          <p:cNvCxnSpPr>
            <a:cxnSpLocks/>
          </p:cNvCxnSpPr>
          <p:nvPr/>
        </p:nvCxnSpPr>
        <p:spPr>
          <a:xfrm flipV="1">
            <a:off x="4072379" y="3428999"/>
            <a:ext cx="4072816" cy="1765170"/>
          </a:xfrm>
          <a:prstGeom prst="line">
            <a:avLst/>
          </a:prstGeom>
          <a:ln>
            <a:solidFill>
              <a:schemeClr val="accent1">
                <a:lumMod val="60000"/>
                <a:lumOff val="40000"/>
              </a:schemeClr>
            </a:solidFill>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D9F9C150-AC04-9E91-0DB9-8947E73FF36C}"/>
              </a:ext>
            </a:extLst>
          </p:cNvPr>
          <p:cNvSpPr txBox="1"/>
          <p:nvPr/>
        </p:nvSpPr>
        <p:spPr>
          <a:xfrm>
            <a:off x="8145195" y="4081806"/>
            <a:ext cx="3787865" cy="307777"/>
          </a:xfrm>
          <a:prstGeom prst="rect">
            <a:avLst/>
          </a:prstGeom>
          <a:noFill/>
        </p:spPr>
        <p:txBody>
          <a:bodyPr wrap="square" rtlCol="0">
            <a:spAutoFit/>
          </a:bodyPr>
          <a:lstStyle/>
          <a:p>
            <a:pPr algn="ctr"/>
            <a:r>
              <a:rPr lang="en-US" sz="1400" dirty="0"/>
              <a:t>Maricopa County &amp; some of Pinal County in AZ</a:t>
            </a:r>
          </a:p>
        </p:txBody>
      </p:sp>
    </p:spTree>
    <p:extLst>
      <p:ext uri="{BB962C8B-B14F-4D97-AF65-F5344CB8AC3E}">
        <p14:creationId xmlns:p14="http://schemas.microsoft.com/office/powerpoint/2010/main" val="2022619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B4D2-143C-4088-B9C7-EB2A80290F65}"/>
              </a:ext>
            </a:extLst>
          </p:cNvPr>
          <p:cNvSpPr>
            <a:spLocks noGrp="1"/>
          </p:cNvSpPr>
          <p:nvPr>
            <p:ph type="title"/>
          </p:nvPr>
        </p:nvSpPr>
        <p:spPr/>
        <p:txBody>
          <a:bodyPr>
            <a:normAutofit/>
          </a:bodyPr>
          <a:lstStyle/>
          <a:p>
            <a:r>
              <a:rPr lang="en-US" sz="5400" dirty="0"/>
              <a:t>Limitations in CEJST Data</a:t>
            </a:r>
          </a:p>
        </p:txBody>
      </p:sp>
      <p:sp>
        <p:nvSpPr>
          <p:cNvPr id="3" name="Content Placeholder 2">
            <a:extLst>
              <a:ext uri="{FF2B5EF4-FFF2-40B4-BE49-F238E27FC236}">
                <a16:creationId xmlns:a16="http://schemas.microsoft.com/office/drawing/2014/main" id="{E5AC0C65-BCA7-A7C5-7D34-5B0B9EEE7C2F}"/>
              </a:ext>
            </a:extLst>
          </p:cNvPr>
          <p:cNvSpPr>
            <a:spLocks noGrp="1"/>
          </p:cNvSpPr>
          <p:nvPr>
            <p:ph idx="1"/>
          </p:nvPr>
        </p:nvSpPr>
        <p:spPr/>
        <p:txBody>
          <a:bodyPr>
            <a:normAutofit/>
          </a:bodyPr>
          <a:lstStyle/>
          <a:p>
            <a:r>
              <a:rPr lang="en-US" sz="4400" dirty="0"/>
              <a:t>Spatial mismatches at basin edges</a:t>
            </a:r>
          </a:p>
          <a:p>
            <a:pPr lvl="1"/>
            <a:r>
              <a:rPr lang="en-US" sz="4000" dirty="0"/>
              <a:t>Exclude census tracts with &lt;50% impervious surface or cropland occurring within intersection</a:t>
            </a:r>
          </a:p>
          <a:p>
            <a:r>
              <a:rPr lang="en-US" sz="4400" dirty="0"/>
              <a:t>Air pollution measurement gaps likely in rural areas</a:t>
            </a:r>
            <a:r>
              <a:rPr lang="en-US" sz="4400" i="1" dirty="0"/>
              <a:t> </a:t>
            </a:r>
            <a:r>
              <a:rPr lang="en-US" sz="3600" dirty="0"/>
              <a:t>(EPA fills measurement gaps with modeling)</a:t>
            </a:r>
            <a:r>
              <a:rPr lang="en-US" sz="4400" dirty="0"/>
              <a:t> </a:t>
            </a:r>
            <a:r>
              <a:rPr lang="en-US" sz="1800" i="1" dirty="0"/>
              <a:t>(41)</a:t>
            </a:r>
          </a:p>
          <a:p>
            <a:endParaRPr lang="en-US" sz="4400"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F510792-2274-1088-8EF8-450D1B174CEB}"/>
                  </a:ext>
                </a:extLst>
              </p:cNvPr>
              <p:cNvGraphicFramePr>
                <a:graphicFrameLocks noChangeAspect="1"/>
              </p:cNvGraphicFramePr>
              <p:nvPr/>
            </p:nvGraphicFramePr>
            <p:xfrm>
              <a:off x="9146929" y="1939865"/>
              <a:ext cx="422728" cy="422728"/>
            </p:xfrm>
            <a:graphic>
              <a:graphicData uri="http://schemas.microsoft.com/office/powerpoint/2016/slidezoom">
                <pslz:sldZm>
                  <pslz:sldZmObj sldId="283" cId="1630623362">
                    <pslz:zmPr id="{74015213-6ED5-416F-9E7D-744553A13D2C}" returnToParent="0"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166:blipFill>
                      <p166:spPr xmlns:p166="http://schemas.microsoft.com/office/powerpoint/2016/6/main">
                        <a:xfrm>
                          <a:off x="0" y="0"/>
                          <a:ext cx="422728" cy="422728"/>
                        </a:xfrm>
                        <a:prstGeom prst="rect">
                          <a:avLst/>
                        </a:prstGeom>
                        <a:ln w="3175">
                          <a:solidFill>
                            <a:prstClr val="ltGray"/>
                          </a:solidFill>
                        </a:ln>
                      </p166:spPr>
                    </pslz:zmPr>
                  </pslz:sldZmObj>
                </pslz:sldZm>
              </a:graphicData>
            </a:graphic>
          </p:graphicFrame>
        </mc:Choice>
        <mc:Fallback xmlns="">
          <p:pic>
            <p:nvPicPr>
              <p:cNvPr id="5" name="Slide Zoom 4">
                <a:hlinkClick r:id="rId5" action="ppaction://hlinksldjump"/>
                <a:extLst>
                  <a:ext uri="{FF2B5EF4-FFF2-40B4-BE49-F238E27FC236}">
                    <a16:creationId xmlns:a16="http://schemas.microsoft.com/office/drawing/2014/main" id="{5F510792-2274-1088-8EF8-450D1B174CEB}"/>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6929" y="1939865"/>
                <a:ext cx="422728" cy="422728"/>
              </a:xfrm>
              <a:prstGeom prst="rect">
                <a:avLst/>
              </a:prstGeom>
              <a:ln w="3175">
                <a:solidFill>
                  <a:prstClr val="ltGray"/>
                </a:solidFill>
              </a:ln>
            </p:spPr>
          </p:pic>
        </mc:Fallback>
      </mc:AlternateContent>
    </p:spTree>
    <p:extLst>
      <p:ext uri="{BB962C8B-B14F-4D97-AF65-F5344CB8AC3E}">
        <p14:creationId xmlns:p14="http://schemas.microsoft.com/office/powerpoint/2010/main" val="3437997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A3A8-43C8-D9D0-7A0F-4785AC9CE382}"/>
              </a:ext>
            </a:extLst>
          </p:cNvPr>
          <p:cNvSpPr>
            <a:spLocks noGrp="1"/>
          </p:cNvSpPr>
          <p:nvPr>
            <p:ph type="title"/>
          </p:nvPr>
        </p:nvSpPr>
        <p:spPr>
          <a:xfrm>
            <a:off x="838199" y="91440"/>
            <a:ext cx="10515600" cy="1325563"/>
          </a:xfrm>
        </p:spPr>
        <p:txBody>
          <a:bodyPr>
            <a:normAutofit/>
          </a:bodyPr>
          <a:lstStyle/>
          <a:p>
            <a:r>
              <a:rPr lang="en-US" sz="3600" dirty="0"/>
              <a:t>Correlations Between Environmental Burdens and Independent Variables in the CRB</a:t>
            </a:r>
          </a:p>
        </p:txBody>
      </p:sp>
      <p:pic>
        <p:nvPicPr>
          <p:cNvPr id="4" name="image3.png">
            <a:extLst>
              <a:ext uri="{FF2B5EF4-FFF2-40B4-BE49-F238E27FC236}">
                <a16:creationId xmlns:a16="http://schemas.microsoft.com/office/drawing/2014/main" id="{52389A7D-142F-6727-16BD-F40222888F2F}"/>
              </a:ext>
            </a:extLst>
          </p:cNvPr>
          <p:cNvPicPr/>
          <p:nvPr/>
        </p:nvPicPr>
        <p:blipFill>
          <a:blip r:embed="rId3">
            <a:extLst>
              <a:ext uri="{28A0092B-C50C-407E-A947-70E740481C1C}">
                <a14:useLocalDpi xmlns:a14="http://schemas.microsoft.com/office/drawing/2010/main" val="0"/>
              </a:ext>
            </a:extLst>
          </a:blip>
          <a:srcRect/>
          <a:stretch/>
        </p:blipFill>
        <p:spPr>
          <a:xfrm>
            <a:off x="2192804" y="1417003"/>
            <a:ext cx="7806388" cy="507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2922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8B59-D556-896C-6269-4ED395B428BE}"/>
              </a:ext>
            </a:extLst>
          </p:cNvPr>
          <p:cNvSpPr>
            <a:spLocks noGrp="1"/>
          </p:cNvSpPr>
          <p:nvPr>
            <p:ph type="title"/>
          </p:nvPr>
        </p:nvSpPr>
        <p:spPr>
          <a:xfrm>
            <a:off x="838199" y="79093"/>
            <a:ext cx="10515600" cy="1095189"/>
          </a:xfrm>
        </p:spPr>
        <p:txBody>
          <a:bodyPr/>
          <a:lstStyle/>
          <a:p>
            <a:pPr algn="ctr"/>
            <a:r>
              <a:rPr lang="en-US" sz="3600" dirty="0">
                <a:solidFill>
                  <a:schemeClr val="tx2"/>
                </a:solidFill>
              </a:rPr>
              <a:t>Summary</a:t>
            </a:r>
            <a:r>
              <a:rPr lang="en-US" dirty="0">
                <a:solidFill>
                  <a:schemeClr val="tx2"/>
                </a:solidFill>
              </a:rPr>
              <a:t> </a:t>
            </a:r>
            <a:r>
              <a:rPr lang="en-US" sz="3600" dirty="0">
                <a:solidFill>
                  <a:schemeClr val="tx2"/>
                </a:solidFill>
              </a:rPr>
              <a:t>Statistics</a:t>
            </a:r>
            <a:endParaRPr lang="en-US" dirty="0">
              <a:solidFill>
                <a:schemeClr val="tx2"/>
              </a:solidFill>
            </a:endParaRPr>
          </a:p>
        </p:txBody>
      </p:sp>
      <p:graphicFrame>
        <p:nvGraphicFramePr>
          <p:cNvPr id="5" name="Table 4">
            <a:extLst>
              <a:ext uri="{FF2B5EF4-FFF2-40B4-BE49-F238E27FC236}">
                <a16:creationId xmlns:a16="http://schemas.microsoft.com/office/drawing/2014/main" id="{9319C89F-9271-E529-F332-8DBB9376DA50}"/>
              </a:ext>
            </a:extLst>
          </p:cNvPr>
          <p:cNvGraphicFramePr>
            <a:graphicFrameLocks noGrp="1"/>
          </p:cNvGraphicFramePr>
          <p:nvPr>
            <p:extLst>
              <p:ext uri="{D42A27DB-BD31-4B8C-83A1-F6EECF244321}">
                <p14:modId xmlns:p14="http://schemas.microsoft.com/office/powerpoint/2010/main" val="1346355309"/>
              </p:ext>
            </p:extLst>
          </p:nvPr>
        </p:nvGraphicFramePr>
        <p:xfrm>
          <a:off x="838198" y="1453896"/>
          <a:ext cx="10515600" cy="4882895"/>
        </p:xfrm>
        <a:graphic>
          <a:graphicData uri="http://schemas.openxmlformats.org/drawingml/2006/table">
            <a:tbl>
              <a:tblPr>
                <a:tableStyleId>{5C22544A-7EE6-4342-B048-85BDC9FD1C3A}</a:tableStyleId>
              </a:tblPr>
              <a:tblGrid>
                <a:gridCol w="4011105">
                  <a:extLst>
                    <a:ext uri="{9D8B030D-6E8A-4147-A177-3AD203B41FA5}">
                      <a16:colId xmlns:a16="http://schemas.microsoft.com/office/drawing/2014/main" val="1695845957"/>
                    </a:ext>
                  </a:extLst>
                </a:gridCol>
                <a:gridCol w="1300899">
                  <a:extLst>
                    <a:ext uri="{9D8B030D-6E8A-4147-A177-3AD203B41FA5}">
                      <a16:colId xmlns:a16="http://schemas.microsoft.com/office/drawing/2014/main" val="2144862122"/>
                    </a:ext>
                  </a:extLst>
                </a:gridCol>
                <a:gridCol w="1300899">
                  <a:extLst>
                    <a:ext uri="{9D8B030D-6E8A-4147-A177-3AD203B41FA5}">
                      <a16:colId xmlns:a16="http://schemas.microsoft.com/office/drawing/2014/main" val="1099250658"/>
                    </a:ext>
                  </a:extLst>
                </a:gridCol>
                <a:gridCol w="1228547">
                  <a:extLst>
                    <a:ext uri="{9D8B030D-6E8A-4147-A177-3AD203B41FA5}">
                      <a16:colId xmlns:a16="http://schemas.microsoft.com/office/drawing/2014/main" val="3940548545"/>
                    </a:ext>
                  </a:extLst>
                </a:gridCol>
                <a:gridCol w="1485640">
                  <a:extLst>
                    <a:ext uri="{9D8B030D-6E8A-4147-A177-3AD203B41FA5}">
                      <a16:colId xmlns:a16="http://schemas.microsoft.com/office/drawing/2014/main" val="178246160"/>
                    </a:ext>
                  </a:extLst>
                </a:gridCol>
                <a:gridCol w="1188510">
                  <a:extLst>
                    <a:ext uri="{9D8B030D-6E8A-4147-A177-3AD203B41FA5}">
                      <a16:colId xmlns:a16="http://schemas.microsoft.com/office/drawing/2014/main" val="2785148205"/>
                    </a:ext>
                  </a:extLst>
                </a:gridCol>
              </a:tblGrid>
              <a:tr h="378519">
                <a:tc>
                  <a:txBody>
                    <a:bodyPr/>
                    <a:lstStyle/>
                    <a:p>
                      <a:pPr algn="ctr" fontAlgn="b"/>
                      <a:r>
                        <a:rPr lang="en-US" sz="2000" b="1" u="none" strike="noStrike" dirty="0">
                          <a:solidFill>
                            <a:schemeClr val="bg1"/>
                          </a:solidFill>
                          <a:effectLst/>
                        </a:rPr>
                        <a:t>Variable</a:t>
                      </a:r>
                      <a:endParaRPr lang="en-US" sz="20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000" b="1" u="none" strike="noStrike">
                          <a:solidFill>
                            <a:schemeClr val="bg1"/>
                          </a:solidFill>
                          <a:effectLst/>
                        </a:rPr>
                        <a:t>min</a:t>
                      </a:r>
                      <a:endParaRPr lang="en-US" sz="2000" b="1" i="0" u="none" strike="noStrike">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000" b="1" u="none" strike="noStrike">
                          <a:solidFill>
                            <a:schemeClr val="bg1"/>
                          </a:solidFill>
                          <a:effectLst/>
                        </a:rPr>
                        <a:t>mean</a:t>
                      </a:r>
                      <a:endParaRPr lang="en-US" sz="2000" b="1" i="0" u="none" strike="noStrike">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000" b="1" u="none" strike="noStrike" dirty="0">
                          <a:solidFill>
                            <a:schemeClr val="bg1"/>
                          </a:solidFill>
                          <a:effectLst/>
                        </a:rPr>
                        <a:t>median</a:t>
                      </a:r>
                      <a:endParaRPr lang="en-US" sz="20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000" b="1" u="none" strike="noStrike" dirty="0">
                          <a:solidFill>
                            <a:schemeClr val="bg1"/>
                          </a:solidFill>
                          <a:effectLst/>
                        </a:rPr>
                        <a:t>max</a:t>
                      </a:r>
                      <a:endParaRPr lang="en-US" sz="20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000" b="1" u="none" strike="noStrike" dirty="0" err="1">
                          <a:solidFill>
                            <a:schemeClr val="bg1"/>
                          </a:solidFill>
                          <a:effectLst/>
                        </a:rPr>
                        <a:t>sd</a:t>
                      </a:r>
                      <a:endParaRPr lang="en-US" sz="20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extLst>
                  <a:ext uri="{0D108BD9-81ED-4DB2-BD59-A6C34878D82A}">
                    <a16:rowId xmlns:a16="http://schemas.microsoft.com/office/drawing/2014/main" val="2787832646"/>
                  </a:ext>
                </a:extLst>
              </a:tr>
              <a:tr h="378519">
                <a:tc>
                  <a:txBody>
                    <a:bodyPr/>
                    <a:lstStyle/>
                    <a:p>
                      <a:pPr algn="ctr" fontAlgn="b"/>
                      <a:r>
                        <a:rPr lang="en-US" sz="2000" u="none" strike="noStrike" dirty="0">
                          <a:effectLst/>
                        </a:rPr>
                        <a:t>% Non-green space </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0.03%</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49.49%</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53.02%</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97.30%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21.78%</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05098089"/>
                  </a:ext>
                </a:extLst>
              </a:tr>
              <a:tr h="1097705">
                <a:tc>
                  <a:txBody>
                    <a:bodyPr/>
                    <a:lstStyle/>
                    <a:p>
                      <a:pPr algn="ctr" fontAlgn="b"/>
                      <a:r>
                        <a:rPr lang="en-US" sz="2000" u="none" strike="noStrike">
                          <a:effectLst/>
                        </a:rPr>
                        <a:t>% Households with incomplete kitchen/plumbing</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0.01%</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.62%</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0.03%</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4230185"/>
                  </a:ext>
                </a:extLst>
              </a:tr>
              <a:tr h="378519">
                <a:tc>
                  <a:txBody>
                    <a:bodyPr/>
                    <a:lstStyle/>
                    <a:p>
                      <a:pPr algn="ctr" fontAlgn="b"/>
                      <a:r>
                        <a:rPr lang="en-US" sz="2000" u="none" strike="noStrike">
                          <a:effectLst/>
                        </a:rPr>
                        <a:t>Leaky USTs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3.4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42.2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4.0</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3897503"/>
                  </a:ext>
                </a:extLst>
              </a:tr>
              <a:tr h="378519">
                <a:tc>
                  <a:txBody>
                    <a:bodyPr/>
                    <a:lstStyle/>
                    <a:p>
                      <a:pPr algn="ctr" fontAlgn="b"/>
                      <a:r>
                        <a:rPr lang="en-US" sz="2000" u="none" strike="noStrike">
                          <a:effectLst/>
                        </a:rPr>
                        <a:t>PM2.5 in the air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4.0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9.5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9.3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13.9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2.6</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8341812"/>
                  </a:ext>
                </a:extLst>
              </a:tr>
              <a:tr h="378519">
                <a:tc>
                  <a:txBody>
                    <a:bodyPr/>
                    <a:lstStyle/>
                    <a:p>
                      <a:pPr algn="ctr" fontAlgn="b"/>
                      <a:r>
                        <a:rPr lang="en-US" sz="2000" u="none" strike="noStrike">
                          <a:effectLst/>
                        </a:rPr>
                        <a:t>Hispanic (count)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1727.9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1255.0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14901.0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1532.6</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0408476"/>
                  </a:ext>
                </a:extLst>
              </a:tr>
              <a:tr h="378519">
                <a:tc>
                  <a:txBody>
                    <a:bodyPr/>
                    <a:lstStyle/>
                    <a:p>
                      <a:pPr algn="ctr" fontAlgn="b"/>
                      <a:r>
                        <a:rPr lang="en-US" sz="2000" u="none" strike="noStrike">
                          <a:effectLst/>
                        </a:rPr>
                        <a:t>American Indian (count)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68.3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7129.0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377.3</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1181627"/>
                  </a:ext>
                </a:extLst>
              </a:tr>
              <a:tr h="378519">
                <a:tc>
                  <a:txBody>
                    <a:bodyPr/>
                    <a:lstStyle/>
                    <a:p>
                      <a:pPr algn="ctr" fontAlgn="b"/>
                      <a:r>
                        <a:rPr lang="en-US" sz="2000" u="none" strike="noStrike">
                          <a:effectLst/>
                        </a:rPr>
                        <a:t>Black (count)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245.7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101.0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5737.0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411.7</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2264692"/>
                  </a:ext>
                </a:extLst>
              </a:tr>
              <a:tr h="378519">
                <a:tc>
                  <a:txBody>
                    <a:bodyPr/>
                    <a:lstStyle/>
                    <a:p>
                      <a:pPr algn="ctr" fontAlgn="b"/>
                      <a:r>
                        <a:rPr lang="en-US" sz="2000" u="none" strike="noStrike">
                          <a:effectLst/>
                        </a:rPr>
                        <a:t>% Without highschool degree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15.20%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75%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13.97%</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1769259"/>
                  </a:ext>
                </a:extLst>
              </a:tr>
              <a:tr h="378519">
                <a:tc>
                  <a:txBody>
                    <a:bodyPr/>
                    <a:lstStyle/>
                    <a:p>
                      <a:pPr algn="ctr" fontAlgn="b"/>
                      <a:r>
                        <a:rPr lang="en-US" sz="2000" u="none" strike="noStrike" dirty="0">
                          <a:effectLst/>
                        </a:rPr>
                        <a:t>Mean Income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$91,406.90</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$81,376.50</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$434,685.00</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$45,269.40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45048968"/>
                  </a:ext>
                </a:extLst>
              </a:tr>
              <a:tr h="378519">
                <a:tc>
                  <a:txBody>
                    <a:bodyPr/>
                    <a:lstStyle/>
                    <a:p>
                      <a:pPr algn="ctr" fontAlgn="b"/>
                      <a:r>
                        <a:rPr lang="en-US" sz="2000" u="none" strike="noStrike">
                          <a:effectLst/>
                        </a:rPr>
                        <a:t>Population</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4,705.2</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4,424.5</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38,754.0</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2211.7</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6427144"/>
                  </a:ext>
                </a:extLst>
              </a:tr>
            </a:tbl>
          </a:graphicData>
        </a:graphic>
      </p:graphicFrame>
    </p:spTree>
    <p:extLst>
      <p:ext uri="{BB962C8B-B14F-4D97-AF65-F5344CB8AC3E}">
        <p14:creationId xmlns:p14="http://schemas.microsoft.com/office/powerpoint/2010/main" val="3690900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4E8A-E6E4-604D-5846-8AD3FC79AE12}"/>
              </a:ext>
            </a:extLst>
          </p:cNvPr>
          <p:cNvSpPr>
            <a:spLocks noGrp="1"/>
          </p:cNvSpPr>
          <p:nvPr>
            <p:ph type="title"/>
          </p:nvPr>
        </p:nvSpPr>
        <p:spPr/>
        <p:txBody>
          <a:bodyPr/>
          <a:lstStyle/>
          <a:p>
            <a:r>
              <a:rPr lang="en-US" dirty="0"/>
              <a:t>Econometric Models</a:t>
            </a:r>
          </a:p>
        </p:txBody>
      </p:sp>
      <p:sp>
        <p:nvSpPr>
          <p:cNvPr id="3" name="Content Placeholder 2">
            <a:extLst>
              <a:ext uri="{FF2B5EF4-FFF2-40B4-BE49-F238E27FC236}">
                <a16:creationId xmlns:a16="http://schemas.microsoft.com/office/drawing/2014/main" id="{672C9DE3-3179-7156-4252-D0FC9FE64BA6}"/>
              </a:ext>
            </a:extLst>
          </p:cNvPr>
          <p:cNvSpPr>
            <a:spLocks noGrp="1"/>
          </p:cNvSpPr>
          <p:nvPr>
            <p:ph idx="1"/>
          </p:nvPr>
        </p:nvSpPr>
        <p:spPr/>
        <p:txBody>
          <a:bodyPr>
            <a:normAutofit/>
          </a:bodyPr>
          <a:lstStyle/>
          <a:p>
            <a:r>
              <a:rPr lang="en-US" sz="2400" dirty="0"/>
              <a:t>7,756 observations at census tract level (cross-sectional)</a:t>
            </a:r>
          </a:p>
          <a:p>
            <a:r>
              <a:rPr lang="en-US" sz="2400" dirty="0"/>
              <a:t>Ordinary Least Squares (OLS) model employed to analyze relationship between each environmental burden &amp; demographics, income, &amp; education</a:t>
            </a:r>
          </a:p>
          <a:p>
            <a:r>
              <a:rPr lang="en-US" sz="2400" dirty="0"/>
              <a:t>Race &amp; ethnicity found to correlate with income &amp; education </a:t>
            </a:r>
            <a:r>
              <a:rPr lang="en-US" sz="1400" i="1" dirty="0"/>
              <a:t>(</a:t>
            </a:r>
            <a:r>
              <a:rPr lang="da-DK" sz="1400" i="1" dirty="0"/>
              <a:t>38, 39)</a:t>
            </a:r>
            <a:endParaRPr lang="en-US" sz="1400" i="1" dirty="0"/>
          </a:p>
          <a:p>
            <a:pPr lvl="1"/>
            <a:r>
              <a:rPr lang="en-US" sz="2000" dirty="0"/>
              <a:t>Variance inflation factor (VIF) calculated to ensure variance not overinflated due to collinearity between explanatory variables </a:t>
            </a:r>
            <a:r>
              <a:rPr lang="en-US" sz="1200" i="1" dirty="0"/>
              <a:t>(40)</a:t>
            </a:r>
          </a:p>
          <a:p>
            <a:r>
              <a:rPr lang="en-US" sz="2400" dirty="0"/>
              <a:t>State fixed effects included to avoid endogeneity from unobserved heterogeneity between census tracts</a:t>
            </a:r>
          </a:p>
          <a:p>
            <a:r>
              <a:rPr lang="en-US" sz="2400" dirty="0"/>
              <a:t>Four models analyzed with same explanatory variables &amp; different environmental burden as dependent variable</a:t>
            </a:r>
          </a:p>
          <a:p>
            <a:r>
              <a:rPr lang="en-US" sz="2400" dirty="0"/>
              <a:t>Two burdens analyzed with subsets of data based on population density</a:t>
            </a:r>
          </a:p>
        </p:txBody>
      </p:sp>
    </p:spTree>
    <p:extLst>
      <p:ext uri="{BB962C8B-B14F-4D97-AF65-F5344CB8AC3E}">
        <p14:creationId xmlns:p14="http://schemas.microsoft.com/office/powerpoint/2010/main" val="1242098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B038CF7-CAC4-096F-E501-CD683925457C}"/>
              </a:ext>
            </a:extLst>
          </p:cNvPr>
          <p:cNvGraphicFramePr>
            <a:graphicFrameLocks noGrp="1"/>
          </p:cNvGraphicFramePr>
          <p:nvPr>
            <p:extLst>
              <p:ext uri="{D42A27DB-BD31-4B8C-83A1-F6EECF244321}">
                <p14:modId xmlns:p14="http://schemas.microsoft.com/office/powerpoint/2010/main" val="1407029899"/>
              </p:ext>
            </p:extLst>
          </p:nvPr>
        </p:nvGraphicFramePr>
        <p:xfrm>
          <a:off x="413418" y="225885"/>
          <a:ext cx="11409616" cy="6399501"/>
        </p:xfrm>
        <a:graphic>
          <a:graphicData uri="http://schemas.openxmlformats.org/drawingml/2006/table">
            <a:tbl>
              <a:tblPr/>
              <a:tblGrid>
                <a:gridCol w="3105412">
                  <a:extLst>
                    <a:ext uri="{9D8B030D-6E8A-4147-A177-3AD203B41FA5}">
                      <a16:colId xmlns:a16="http://schemas.microsoft.com/office/drawing/2014/main" val="633358043"/>
                    </a:ext>
                  </a:extLst>
                </a:gridCol>
                <a:gridCol w="1317028">
                  <a:extLst>
                    <a:ext uri="{9D8B030D-6E8A-4147-A177-3AD203B41FA5}">
                      <a16:colId xmlns:a16="http://schemas.microsoft.com/office/drawing/2014/main" val="972111350"/>
                    </a:ext>
                  </a:extLst>
                </a:gridCol>
                <a:gridCol w="998168">
                  <a:extLst>
                    <a:ext uri="{9D8B030D-6E8A-4147-A177-3AD203B41FA5}">
                      <a16:colId xmlns:a16="http://schemas.microsoft.com/office/drawing/2014/main" val="3615024117"/>
                    </a:ext>
                  </a:extLst>
                </a:gridCol>
                <a:gridCol w="998168">
                  <a:extLst>
                    <a:ext uri="{9D8B030D-6E8A-4147-A177-3AD203B41FA5}">
                      <a16:colId xmlns:a16="http://schemas.microsoft.com/office/drawing/2014/main" val="980874378"/>
                    </a:ext>
                  </a:extLst>
                </a:gridCol>
                <a:gridCol w="998168">
                  <a:extLst>
                    <a:ext uri="{9D8B030D-6E8A-4147-A177-3AD203B41FA5}">
                      <a16:colId xmlns:a16="http://schemas.microsoft.com/office/drawing/2014/main" val="1788809583"/>
                    </a:ext>
                  </a:extLst>
                </a:gridCol>
                <a:gridCol w="998168">
                  <a:extLst>
                    <a:ext uri="{9D8B030D-6E8A-4147-A177-3AD203B41FA5}">
                      <a16:colId xmlns:a16="http://schemas.microsoft.com/office/drawing/2014/main" val="2346714167"/>
                    </a:ext>
                  </a:extLst>
                </a:gridCol>
                <a:gridCol w="998168">
                  <a:extLst>
                    <a:ext uri="{9D8B030D-6E8A-4147-A177-3AD203B41FA5}">
                      <a16:colId xmlns:a16="http://schemas.microsoft.com/office/drawing/2014/main" val="2470234800"/>
                    </a:ext>
                  </a:extLst>
                </a:gridCol>
                <a:gridCol w="998168">
                  <a:extLst>
                    <a:ext uri="{9D8B030D-6E8A-4147-A177-3AD203B41FA5}">
                      <a16:colId xmlns:a16="http://schemas.microsoft.com/office/drawing/2014/main" val="425427713"/>
                    </a:ext>
                  </a:extLst>
                </a:gridCol>
                <a:gridCol w="998168">
                  <a:extLst>
                    <a:ext uri="{9D8B030D-6E8A-4147-A177-3AD203B41FA5}">
                      <a16:colId xmlns:a16="http://schemas.microsoft.com/office/drawing/2014/main" val="836137264"/>
                    </a:ext>
                  </a:extLst>
                </a:gridCol>
              </a:tblGrid>
              <a:tr h="302464">
                <a:tc>
                  <a:txBody>
                    <a:bodyPr/>
                    <a:lstStyle/>
                    <a:p>
                      <a:pPr algn="l" fontAlgn="b"/>
                      <a:r>
                        <a:rPr lang="en-US" sz="1800" b="0" i="0" u="none" strike="noStrike">
                          <a:solidFill>
                            <a:srgbClr val="000000"/>
                          </a:solidFill>
                          <a:effectLst/>
                          <a:latin typeface="Aptos Narrow"/>
                        </a:rPr>
                        <a:t>Dependent Variable: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gridSpan="2">
                  <a:txBody>
                    <a:bodyPr/>
                    <a:lstStyle/>
                    <a:p>
                      <a:pPr algn="l" fontAlgn="b"/>
                      <a:r>
                        <a:rPr lang="en-US" sz="1800" b="0" i="0" u="none" strike="noStrike">
                          <a:solidFill>
                            <a:srgbClr val="000000"/>
                          </a:solidFill>
                          <a:effectLst/>
                          <a:latin typeface="Aptos Narrow"/>
                        </a:rPr>
                        <a:t>Lack Plumbing</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b"/>
                      <a:r>
                        <a:rPr lang="en-US" sz="1800" b="0" i="0" u="none" strike="noStrike">
                          <a:solidFill>
                            <a:srgbClr val="000000"/>
                          </a:solidFill>
                          <a:effectLst/>
                          <a:latin typeface="Aptos Narrow"/>
                        </a:rPr>
                        <a:t>Leaky UST's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b"/>
                      <a:r>
                        <a:rPr lang="en-US" sz="1800" b="0" i="0" u="none" strike="noStrike">
                          <a:solidFill>
                            <a:srgbClr val="000000"/>
                          </a:solidFill>
                          <a:effectLst/>
                          <a:latin typeface="Aptos Narrow"/>
                        </a:rPr>
                        <a:t>PM2.5 in Air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l" fontAlgn="b"/>
                      <a:r>
                        <a:rPr lang="en-US" sz="1800" b="0" i="0" u="none" strike="noStrike">
                          <a:solidFill>
                            <a:srgbClr val="000000"/>
                          </a:solidFill>
                          <a:effectLst/>
                          <a:latin typeface="Aptos Narrow"/>
                        </a:rPr>
                        <a:t>Lack Green Space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934795587"/>
                  </a:ext>
                </a:extLst>
              </a:tr>
              <a:tr h="318383">
                <a:tc>
                  <a:txBody>
                    <a:bodyPr/>
                    <a:lstStyle/>
                    <a:p>
                      <a:pPr algn="ctr" fontAlgn="b"/>
                      <a:r>
                        <a:rPr lang="en-US" sz="1800" b="1" i="0" u="none" strike="noStrike">
                          <a:solidFill>
                            <a:srgbClr val="000000"/>
                          </a:solidFill>
                          <a:effectLst/>
                          <a:latin typeface="Aptos Narrow"/>
                        </a:rPr>
                        <a:t>term</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a:rPr>
                        <a:t>estimate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a:rPr>
                        <a:t>estimate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a:rPr>
                        <a:t>estimate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a:rPr>
                        <a:t>estimate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6063420"/>
                  </a:ext>
                </a:extLst>
              </a:tr>
              <a:tr h="302464">
                <a:tc>
                  <a:txBody>
                    <a:bodyPr/>
                    <a:lstStyle/>
                    <a:p>
                      <a:pPr algn="l" fontAlgn="b"/>
                      <a:r>
                        <a:rPr lang="en-US" sz="1800" b="0" i="0" u="none" strike="noStrike">
                          <a:solidFill>
                            <a:srgbClr val="000000"/>
                          </a:solidFill>
                          <a:effectLst/>
                          <a:latin typeface="Aptos Narrow"/>
                        </a:rPr>
                        <a:t>(Intercept)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a:solidFill>
                            <a:srgbClr val="000000"/>
                          </a:solidFill>
                          <a:effectLst/>
                          <a:latin typeface="Aptos Narrow"/>
                        </a:rPr>
                        <a:t>0.0092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a:solidFill>
                            <a:srgbClr val="000000"/>
                          </a:solidFill>
                          <a:effectLst/>
                          <a:latin typeface="Aptos Narrow"/>
                        </a:rPr>
                        <a:t>2.29</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dirty="0">
                          <a:solidFill>
                            <a:srgbClr val="000000"/>
                          </a:solidFill>
                          <a:effectLst/>
                          <a:latin typeface="Aptos Narrow"/>
                        </a:rPr>
                        <a:t>6.29</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800" b="0" i="0" u="none" strike="noStrike" dirty="0">
                          <a:solidFill>
                            <a:srgbClr val="000000"/>
                          </a:solidFill>
                          <a:effectLst/>
                          <a:latin typeface="Aptos Narrow"/>
                        </a:rPr>
                        <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marL="0" algn="r" defTabSz="914400" rtl="0" eaLnBrk="1" fontAlgn="b" latinLnBrk="0" hangingPunct="1"/>
                      <a:r>
                        <a:rPr lang="en-US" sz="1800" b="0" i="0" u="none" strike="noStrike" kern="1200" dirty="0">
                          <a:solidFill>
                            <a:srgbClr val="000000"/>
                          </a:solidFill>
                          <a:effectLst/>
                          <a:latin typeface="Aptos Narrow"/>
                          <a:ea typeface="+mn-ea"/>
                          <a:cs typeface="+mn-cs"/>
                        </a:rPr>
                        <a:t>43.11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marL="0" algn="r" defTabSz="914400" rtl="0" eaLnBrk="1" fontAlgn="b" latinLnBrk="0" hangingPunct="1"/>
                      <a:r>
                        <a:rPr lang="en-US" sz="1800" b="0" i="0" u="none" strike="noStrike" kern="1200">
                          <a:solidFill>
                            <a:srgbClr val="000000"/>
                          </a:solidFill>
                          <a:effectLst/>
                          <a:latin typeface="Aptos Narrow"/>
                          <a:ea typeface="+mn-ea"/>
                          <a:cs typeface="+mn-cs"/>
                        </a:rPr>
                        <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38102875"/>
                  </a:ext>
                </a:extLst>
              </a:tr>
              <a:tr h="302464">
                <a:tc>
                  <a:txBody>
                    <a:bodyPr/>
                    <a:lstStyle/>
                    <a:p>
                      <a:pPr algn="l" fontAlgn="b"/>
                      <a:endParaRPr lang="en-US" sz="1800" b="0" i="0"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0.00097</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0.14</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dirty="0">
                          <a:solidFill>
                            <a:srgbClr val="000000"/>
                          </a:solidFill>
                          <a:effectLst/>
                          <a:latin typeface="Aptos Narrow"/>
                        </a:rPr>
                        <a:t>0.061</a:t>
                      </a:r>
                    </a:p>
                  </a:txBody>
                  <a:tcPr marL="9525" marR="9525" marT="9525" marB="0" anchor="b">
                    <a:lnL>
                      <a:noFill/>
                    </a:lnL>
                    <a:lnR>
                      <a:noFill/>
                    </a:lnR>
                    <a:lnT>
                      <a:noFill/>
                    </a:lnT>
                    <a:lnB>
                      <a:noFill/>
                    </a:lnB>
                    <a:noFill/>
                  </a:tcPr>
                </a:tc>
                <a:tc>
                  <a:txBody>
                    <a:bodyPr/>
                    <a:lstStyle/>
                    <a:p>
                      <a:pPr algn="l" fontAlgn="b"/>
                      <a:endParaRPr lang="en-US" sz="1200" b="0" i="1" u="none" strike="noStrike" dirty="0">
                        <a:solidFill>
                          <a:srgbClr val="000000"/>
                        </a:solidFill>
                        <a:effectLst/>
                        <a:latin typeface="Aptos Narrow"/>
                      </a:endParaRP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200" b="0" i="1" u="none" strike="noStrike" kern="1200" dirty="0">
                          <a:solidFill>
                            <a:srgbClr val="000000"/>
                          </a:solidFill>
                          <a:effectLst/>
                          <a:latin typeface="Aptos Narrow"/>
                          <a:ea typeface="+mn-ea"/>
                          <a:cs typeface="+mn-cs"/>
                        </a:rPr>
                        <a:t>0.91</a:t>
                      </a:r>
                    </a:p>
                  </a:txBody>
                  <a:tcPr marL="9525" marR="9525" marT="9525" marB="0" anchor="b">
                    <a:lnL>
                      <a:noFill/>
                    </a:lnL>
                    <a:lnR>
                      <a:noFill/>
                    </a:lnR>
                    <a:lnT>
                      <a:noFill/>
                    </a:lnT>
                    <a:lnB>
                      <a:noFill/>
                    </a:lnB>
                    <a:noFill/>
                  </a:tcPr>
                </a:tc>
                <a:tc>
                  <a:txBody>
                    <a:bodyPr/>
                    <a:lstStyle/>
                    <a:p>
                      <a:pPr marL="0" algn="r" defTabSz="914400" rtl="0" eaLnBrk="1" fontAlgn="b" latinLnBrk="0" hangingPunct="1"/>
                      <a:endParaRPr lang="en-US" sz="1800" b="0" i="0" u="none" strike="noStrike" kern="1200" dirty="0">
                        <a:solidFill>
                          <a:srgbClr val="000000"/>
                        </a:solidFill>
                        <a:effectLst/>
                        <a:latin typeface="Aptos Narrow"/>
                        <a:ea typeface="+mn-ea"/>
                        <a:cs typeface="+mn-cs"/>
                      </a:endParaRPr>
                    </a:p>
                  </a:txBody>
                  <a:tcPr marL="9525" marR="9525" marT="9525" marB="0" anchor="b">
                    <a:lnL>
                      <a:noFill/>
                    </a:lnL>
                    <a:lnR>
                      <a:noFill/>
                    </a:lnR>
                    <a:lnT>
                      <a:noFill/>
                    </a:lnT>
                    <a:lnB>
                      <a:noFill/>
                    </a:lnB>
                    <a:noFill/>
                  </a:tcPr>
                </a:tc>
                <a:extLst>
                  <a:ext uri="{0D108BD9-81ED-4DB2-BD59-A6C34878D82A}">
                    <a16:rowId xmlns:a16="http://schemas.microsoft.com/office/drawing/2014/main" val="3829857971"/>
                  </a:ext>
                </a:extLst>
              </a:tr>
              <a:tr h="302464">
                <a:tc>
                  <a:txBody>
                    <a:bodyPr/>
                    <a:lstStyle/>
                    <a:p>
                      <a:pPr algn="l" fontAlgn="b"/>
                      <a:r>
                        <a:rPr lang="en-US" sz="1800" b="0" i="0" u="none" strike="noStrike">
                          <a:solidFill>
                            <a:srgbClr val="000000"/>
                          </a:solidFill>
                          <a:effectLst/>
                          <a:latin typeface="Aptos Narrow"/>
                        </a:rPr>
                        <a:t>Hispanic</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-0.0000027</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-0.0003</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0.0001</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a:solidFill>
                            <a:srgbClr val="000000"/>
                          </a:solidFill>
                          <a:effectLst/>
                          <a:latin typeface="Aptos Narrow"/>
                          <a:ea typeface="+mn-ea"/>
                          <a:cs typeface="+mn-cs"/>
                        </a:rPr>
                        <a:t>-0.0002</a:t>
                      </a:r>
                    </a:p>
                  </a:txBody>
                  <a:tcPr marL="9525" marR="9525" marT="9525" marB="0" anchor="b">
                    <a:lnL>
                      <a:noFill/>
                    </a:lnL>
                    <a:lnR>
                      <a:noFill/>
                    </a:lnR>
                    <a:lnT>
                      <a:noFill/>
                    </a:lnT>
                    <a:lnB>
                      <a:noFill/>
                    </a:lnB>
                    <a:noFill/>
                  </a:tcPr>
                </a:tc>
                <a:tc>
                  <a:txBody>
                    <a:bodyPr/>
                    <a:lstStyle/>
                    <a:p>
                      <a:pPr marL="0" algn="r" defTabSz="914400" rtl="0" eaLnBrk="1" fontAlgn="b" latinLnBrk="0" hangingPunct="1"/>
                      <a:endParaRPr lang="en-US" sz="1800" b="0" i="0" u="none" strike="noStrike" kern="1200" dirty="0">
                        <a:solidFill>
                          <a:srgbClr val="000000"/>
                        </a:solidFill>
                        <a:effectLst/>
                        <a:latin typeface="Aptos Narrow"/>
                        <a:ea typeface="+mn-ea"/>
                        <a:cs typeface="+mn-cs"/>
                      </a:endParaRPr>
                    </a:p>
                  </a:txBody>
                  <a:tcPr marL="9525" marR="9525" marT="9525" marB="0" anchor="b">
                    <a:lnL>
                      <a:noFill/>
                    </a:lnL>
                    <a:lnR>
                      <a:noFill/>
                    </a:lnR>
                    <a:lnT>
                      <a:noFill/>
                    </a:lnT>
                    <a:lnB>
                      <a:noFill/>
                    </a:lnB>
                    <a:noFill/>
                  </a:tcPr>
                </a:tc>
                <a:extLst>
                  <a:ext uri="{0D108BD9-81ED-4DB2-BD59-A6C34878D82A}">
                    <a16:rowId xmlns:a16="http://schemas.microsoft.com/office/drawing/2014/main" val="3618915876"/>
                  </a:ext>
                </a:extLst>
              </a:tr>
              <a:tr h="302464">
                <a:tc>
                  <a:txBody>
                    <a:bodyPr/>
                    <a:lstStyle/>
                    <a:p>
                      <a:pPr algn="l" fontAlgn="b"/>
                      <a:endParaRPr lang="en-US" sz="1800" b="0" i="0"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0.0000004</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0.00004</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0.00002</a:t>
                      </a:r>
                    </a:p>
                  </a:txBody>
                  <a:tcPr marL="9525" marR="9525" marT="9525" marB="0" anchor="b">
                    <a:lnL>
                      <a:noFill/>
                    </a:lnL>
                    <a:lnR>
                      <a:noFill/>
                    </a:lnR>
                    <a:lnT>
                      <a:noFill/>
                    </a:lnT>
                    <a:lnB>
                      <a:noFill/>
                    </a:lnB>
                    <a:noFill/>
                  </a:tcPr>
                </a:tc>
                <a:tc>
                  <a:txBody>
                    <a:bodyPr/>
                    <a:lstStyle/>
                    <a:p>
                      <a:pPr algn="l" fontAlgn="b"/>
                      <a:endParaRPr lang="en-US" sz="1200" b="0" i="1" u="none" strike="noStrike" dirty="0">
                        <a:solidFill>
                          <a:srgbClr val="000000"/>
                        </a:solidFill>
                        <a:effectLst/>
                        <a:latin typeface="Aptos Narrow"/>
                      </a:endParaRP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200" b="0" i="1" u="none" strike="noStrike" kern="1200" dirty="0">
                          <a:solidFill>
                            <a:srgbClr val="000000"/>
                          </a:solidFill>
                          <a:effectLst/>
                          <a:latin typeface="Aptos Narrow"/>
                          <a:ea typeface="+mn-ea"/>
                          <a:cs typeface="+mn-cs"/>
                        </a:rPr>
                        <a:t>0.0002</a:t>
                      </a:r>
                    </a:p>
                  </a:txBody>
                  <a:tcPr marL="9525" marR="9525" marT="9525" marB="0" anchor="b">
                    <a:lnL>
                      <a:noFill/>
                    </a:lnL>
                    <a:lnR>
                      <a:noFill/>
                    </a:lnR>
                    <a:lnT>
                      <a:noFill/>
                    </a:lnT>
                    <a:lnB>
                      <a:noFill/>
                    </a:lnB>
                    <a:noFill/>
                  </a:tcPr>
                </a:tc>
                <a:tc>
                  <a:txBody>
                    <a:bodyPr/>
                    <a:lstStyle/>
                    <a:p>
                      <a:pPr marL="0" algn="r" defTabSz="914400" rtl="0" eaLnBrk="1" fontAlgn="b" latinLnBrk="0" hangingPunct="1"/>
                      <a:endParaRPr lang="en-US" sz="1800" b="0" i="0" u="none" strike="noStrike" kern="1200" dirty="0">
                        <a:solidFill>
                          <a:srgbClr val="000000"/>
                        </a:solidFill>
                        <a:effectLst/>
                        <a:latin typeface="Aptos Narrow"/>
                        <a:ea typeface="+mn-ea"/>
                        <a:cs typeface="+mn-cs"/>
                      </a:endParaRPr>
                    </a:p>
                  </a:txBody>
                  <a:tcPr marL="9525" marR="9525" marT="9525" marB="0" anchor="b">
                    <a:lnL>
                      <a:noFill/>
                    </a:lnL>
                    <a:lnR>
                      <a:noFill/>
                    </a:lnR>
                    <a:lnT>
                      <a:noFill/>
                    </a:lnT>
                    <a:lnB>
                      <a:noFill/>
                    </a:lnB>
                    <a:noFill/>
                  </a:tcPr>
                </a:tc>
                <a:extLst>
                  <a:ext uri="{0D108BD9-81ED-4DB2-BD59-A6C34878D82A}">
                    <a16:rowId xmlns:a16="http://schemas.microsoft.com/office/drawing/2014/main" val="3015067241"/>
                  </a:ext>
                </a:extLst>
              </a:tr>
              <a:tr h="302464">
                <a:tc>
                  <a:txBody>
                    <a:bodyPr/>
                    <a:lstStyle/>
                    <a:p>
                      <a:pPr algn="l" fontAlgn="b"/>
                      <a:r>
                        <a:rPr lang="en-US" sz="1800" b="0" i="0" u="none" strike="noStrike">
                          <a:solidFill>
                            <a:srgbClr val="000000"/>
                          </a:solidFill>
                          <a:effectLst/>
                          <a:latin typeface="Aptos Narrow"/>
                        </a:rPr>
                        <a:t>American Indian</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0.00003</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-0.0006</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-0.0004</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a:solidFill>
                            <a:srgbClr val="000000"/>
                          </a:solidFill>
                          <a:effectLst/>
                          <a:latin typeface="Aptos Narrow"/>
                          <a:ea typeface="+mn-ea"/>
                          <a:cs typeface="+mn-cs"/>
                        </a:rPr>
                        <a:t>-0.0092</a:t>
                      </a: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dirty="0">
                          <a:solidFill>
                            <a:srgbClr val="000000"/>
                          </a:solidFill>
                          <a:effectLst/>
                          <a:latin typeface="Aptos Narrow"/>
                          <a:ea typeface="+mn-ea"/>
                          <a:cs typeface="+mn-cs"/>
                        </a:rPr>
                        <a:t>***</a:t>
                      </a:r>
                    </a:p>
                  </a:txBody>
                  <a:tcPr marL="9525" marR="9525" marT="9525" marB="0" anchor="b">
                    <a:lnL>
                      <a:noFill/>
                    </a:lnL>
                    <a:lnR>
                      <a:noFill/>
                    </a:lnR>
                    <a:lnT>
                      <a:noFill/>
                    </a:lnT>
                    <a:lnB>
                      <a:noFill/>
                    </a:lnB>
                    <a:noFill/>
                  </a:tcPr>
                </a:tc>
                <a:extLst>
                  <a:ext uri="{0D108BD9-81ED-4DB2-BD59-A6C34878D82A}">
                    <a16:rowId xmlns:a16="http://schemas.microsoft.com/office/drawing/2014/main" val="3656703292"/>
                  </a:ext>
                </a:extLst>
              </a:tr>
              <a:tr h="302464">
                <a:tc>
                  <a:txBody>
                    <a:bodyPr/>
                    <a:lstStyle/>
                    <a:p>
                      <a:pPr algn="l" fontAlgn="b"/>
                      <a:endParaRPr lang="en-US" sz="1800" b="0" i="0"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0.000003</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0.0001</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0.00004</a:t>
                      </a:r>
                    </a:p>
                  </a:txBody>
                  <a:tcPr marL="9525" marR="9525" marT="9525" marB="0" anchor="b">
                    <a:lnL>
                      <a:noFill/>
                    </a:lnL>
                    <a:lnR>
                      <a:noFill/>
                    </a:lnR>
                    <a:lnT>
                      <a:noFill/>
                    </a:lnT>
                    <a:lnB>
                      <a:noFill/>
                    </a:lnB>
                    <a:noFill/>
                  </a:tcPr>
                </a:tc>
                <a:tc>
                  <a:txBody>
                    <a:bodyPr/>
                    <a:lstStyle/>
                    <a:p>
                      <a:pPr algn="l" fontAlgn="b"/>
                      <a:endParaRPr lang="en-US" sz="1200" b="0" i="1" u="none" strike="noStrike" dirty="0">
                        <a:solidFill>
                          <a:srgbClr val="000000"/>
                        </a:solidFill>
                        <a:effectLst/>
                        <a:latin typeface="Aptos Narrow"/>
                      </a:endParaRP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200" b="0" i="1" u="none" strike="noStrike" kern="1200" dirty="0">
                          <a:solidFill>
                            <a:srgbClr val="000000"/>
                          </a:solidFill>
                          <a:effectLst/>
                          <a:latin typeface="Aptos Narrow"/>
                          <a:ea typeface="+mn-ea"/>
                          <a:cs typeface="+mn-cs"/>
                        </a:rPr>
                        <a:t>0.0005</a:t>
                      </a:r>
                    </a:p>
                  </a:txBody>
                  <a:tcPr marL="9525" marR="9525" marT="9525" marB="0" anchor="b">
                    <a:lnL>
                      <a:noFill/>
                    </a:lnL>
                    <a:lnR>
                      <a:noFill/>
                    </a:lnR>
                    <a:lnT>
                      <a:noFill/>
                    </a:lnT>
                    <a:lnB>
                      <a:noFill/>
                    </a:lnB>
                    <a:noFill/>
                  </a:tcPr>
                </a:tc>
                <a:tc>
                  <a:txBody>
                    <a:bodyPr/>
                    <a:lstStyle/>
                    <a:p>
                      <a:pPr marL="0" algn="r" defTabSz="914400" rtl="0" eaLnBrk="1" fontAlgn="b" latinLnBrk="0" hangingPunct="1"/>
                      <a:endParaRPr lang="en-US" sz="1800" b="0" i="0" u="none" strike="noStrike" kern="1200" dirty="0">
                        <a:solidFill>
                          <a:srgbClr val="000000"/>
                        </a:solidFill>
                        <a:effectLst/>
                        <a:latin typeface="Aptos Narrow"/>
                        <a:ea typeface="+mn-ea"/>
                        <a:cs typeface="+mn-cs"/>
                      </a:endParaRPr>
                    </a:p>
                  </a:txBody>
                  <a:tcPr marL="9525" marR="9525" marT="9525" marB="0" anchor="b">
                    <a:lnL>
                      <a:noFill/>
                    </a:lnL>
                    <a:lnR>
                      <a:noFill/>
                    </a:lnR>
                    <a:lnT>
                      <a:noFill/>
                    </a:lnT>
                    <a:lnB>
                      <a:noFill/>
                    </a:lnB>
                    <a:noFill/>
                  </a:tcPr>
                </a:tc>
                <a:extLst>
                  <a:ext uri="{0D108BD9-81ED-4DB2-BD59-A6C34878D82A}">
                    <a16:rowId xmlns:a16="http://schemas.microsoft.com/office/drawing/2014/main" val="1196472607"/>
                  </a:ext>
                </a:extLst>
              </a:tr>
              <a:tr h="302464">
                <a:tc>
                  <a:txBody>
                    <a:bodyPr/>
                    <a:lstStyle/>
                    <a:p>
                      <a:pPr algn="l" fontAlgn="b"/>
                      <a:r>
                        <a:rPr lang="en-US" sz="1800" b="0" i="0" u="none" strike="noStrike">
                          <a:solidFill>
                            <a:srgbClr val="000000"/>
                          </a:solidFill>
                          <a:effectLst/>
                          <a:latin typeface="Aptos Narrow"/>
                        </a:rPr>
                        <a:t>Black</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0.00000003</a:t>
                      </a:r>
                    </a:p>
                  </a:txBody>
                  <a:tcPr marL="9525" marR="9525" marT="9525"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0.0003</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0.0004</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a:solidFill>
                            <a:srgbClr val="000000"/>
                          </a:solidFill>
                          <a:effectLst/>
                          <a:latin typeface="Aptos Narrow"/>
                          <a:ea typeface="+mn-ea"/>
                          <a:cs typeface="+mn-cs"/>
                        </a:rPr>
                        <a:t>0.0023</a:t>
                      </a: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dirty="0">
                          <a:solidFill>
                            <a:srgbClr val="000000"/>
                          </a:solidFill>
                          <a:effectLst/>
                          <a:latin typeface="Aptos Narrow"/>
                          <a:ea typeface="+mn-ea"/>
                          <a:cs typeface="+mn-cs"/>
                        </a:rPr>
                        <a:t>***</a:t>
                      </a:r>
                    </a:p>
                  </a:txBody>
                  <a:tcPr marL="9525" marR="9525" marT="9525" marB="0" anchor="b">
                    <a:lnL>
                      <a:noFill/>
                    </a:lnL>
                    <a:lnR>
                      <a:noFill/>
                    </a:lnR>
                    <a:lnT>
                      <a:noFill/>
                    </a:lnT>
                    <a:lnB>
                      <a:noFill/>
                    </a:lnB>
                    <a:noFill/>
                  </a:tcPr>
                </a:tc>
                <a:extLst>
                  <a:ext uri="{0D108BD9-81ED-4DB2-BD59-A6C34878D82A}">
                    <a16:rowId xmlns:a16="http://schemas.microsoft.com/office/drawing/2014/main" val="1190739870"/>
                  </a:ext>
                </a:extLst>
              </a:tr>
              <a:tr h="302464">
                <a:tc>
                  <a:txBody>
                    <a:bodyPr/>
                    <a:lstStyle/>
                    <a:p>
                      <a:pPr algn="l" fontAlgn="b"/>
                      <a:endParaRPr lang="en-US" sz="1800" b="0" i="0"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0.00000125</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0.0001</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0.00003</a:t>
                      </a:r>
                    </a:p>
                  </a:txBody>
                  <a:tcPr marL="9525" marR="9525" marT="9525" marB="0" anchor="b">
                    <a:lnL>
                      <a:noFill/>
                    </a:lnL>
                    <a:lnR>
                      <a:noFill/>
                    </a:lnR>
                    <a:lnT>
                      <a:noFill/>
                    </a:lnT>
                    <a:lnB>
                      <a:noFill/>
                    </a:lnB>
                    <a:noFill/>
                  </a:tcPr>
                </a:tc>
                <a:tc>
                  <a:txBody>
                    <a:bodyPr/>
                    <a:lstStyle/>
                    <a:p>
                      <a:pPr algn="l" fontAlgn="b"/>
                      <a:endParaRPr lang="en-US" sz="1200" b="0" i="1" u="none" strike="noStrike" dirty="0">
                        <a:solidFill>
                          <a:srgbClr val="000000"/>
                        </a:solidFill>
                        <a:effectLst/>
                        <a:latin typeface="Aptos Narrow"/>
                      </a:endParaRP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200" b="0" i="1" u="none" strike="noStrike" kern="1200" dirty="0">
                          <a:solidFill>
                            <a:srgbClr val="000000"/>
                          </a:solidFill>
                          <a:effectLst/>
                          <a:latin typeface="Aptos Narrow"/>
                          <a:ea typeface="+mn-ea"/>
                          <a:cs typeface="+mn-cs"/>
                        </a:rPr>
                        <a:t>0.0004</a:t>
                      </a:r>
                    </a:p>
                  </a:txBody>
                  <a:tcPr marL="9525" marR="9525" marT="9525" marB="0" anchor="b">
                    <a:lnL>
                      <a:noFill/>
                    </a:lnL>
                    <a:lnR>
                      <a:noFill/>
                    </a:lnR>
                    <a:lnT>
                      <a:noFill/>
                    </a:lnT>
                    <a:lnB>
                      <a:noFill/>
                    </a:lnB>
                    <a:noFill/>
                  </a:tcPr>
                </a:tc>
                <a:tc>
                  <a:txBody>
                    <a:bodyPr/>
                    <a:lstStyle/>
                    <a:p>
                      <a:pPr marL="0" algn="r" defTabSz="914400" rtl="0" eaLnBrk="1" fontAlgn="b" latinLnBrk="0" hangingPunct="1"/>
                      <a:endParaRPr lang="en-US" sz="1800" b="0" i="0" u="none" strike="noStrike" kern="1200" dirty="0">
                        <a:solidFill>
                          <a:srgbClr val="000000"/>
                        </a:solidFill>
                        <a:effectLst/>
                        <a:latin typeface="Aptos Narrow"/>
                        <a:ea typeface="+mn-ea"/>
                        <a:cs typeface="+mn-cs"/>
                      </a:endParaRPr>
                    </a:p>
                  </a:txBody>
                  <a:tcPr marL="9525" marR="9525" marT="9525" marB="0" anchor="b">
                    <a:lnL>
                      <a:noFill/>
                    </a:lnL>
                    <a:lnR>
                      <a:noFill/>
                    </a:lnR>
                    <a:lnT>
                      <a:noFill/>
                    </a:lnT>
                    <a:lnB>
                      <a:noFill/>
                    </a:lnB>
                    <a:noFill/>
                  </a:tcPr>
                </a:tc>
                <a:extLst>
                  <a:ext uri="{0D108BD9-81ED-4DB2-BD59-A6C34878D82A}">
                    <a16:rowId xmlns:a16="http://schemas.microsoft.com/office/drawing/2014/main" val="2968341903"/>
                  </a:ext>
                </a:extLst>
              </a:tr>
              <a:tr h="302464">
                <a:tc>
                  <a:txBody>
                    <a:bodyPr/>
                    <a:lstStyle/>
                    <a:p>
                      <a:pPr algn="l" fontAlgn="b"/>
                      <a:r>
                        <a:rPr lang="en-US" sz="1800" b="0" i="0" u="none" strike="noStrike">
                          <a:solidFill>
                            <a:srgbClr val="000000"/>
                          </a:solidFill>
                          <a:effectLst/>
                          <a:latin typeface="Aptos Narrow"/>
                        </a:rPr>
                        <a:t>% No High School Degree</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0.00020</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0.037</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0.024</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a:solidFill>
                            <a:srgbClr val="000000"/>
                          </a:solidFill>
                          <a:effectLst/>
                          <a:latin typeface="Aptos Narrow"/>
                          <a:ea typeface="+mn-ea"/>
                          <a:cs typeface="+mn-cs"/>
                        </a:rPr>
                        <a:t>0.095</a:t>
                      </a: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dirty="0">
                          <a:solidFill>
                            <a:srgbClr val="000000"/>
                          </a:solidFill>
                          <a:effectLst/>
                          <a:latin typeface="Aptos Narrow"/>
                          <a:ea typeface="+mn-ea"/>
                          <a:cs typeface="+mn-cs"/>
                        </a:rPr>
                        <a:t>***</a:t>
                      </a:r>
                    </a:p>
                  </a:txBody>
                  <a:tcPr marL="9525" marR="9525" marT="9525" marB="0" anchor="b">
                    <a:lnL>
                      <a:noFill/>
                    </a:lnL>
                    <a:lnR>
                      <a:noFill/>
                    </a:lnR>
                    <a:lnT>
                      <a:noFill/>
                    </a:lnT>
                    <a:lnB>
                      <a:noFill/>
                    </a:lnB>
                    <a:noFill/>
                  </a:tcPr>
                </a:tc>
                <a:extLst>
                  <a:ext uri="{0D108BD9-81ED-4DB2-BD59-A6C34878D82A}">
                    <a16:rowId xmlns:a16="http://schemas.microsoft.com/office/drawing/2014/main" val="1622752345"/>
                  </a:ext>
                </a:extLst>
              </a:tr>
              <a:tr h="302464">
                <a:tc>
                  <a:txBody>
                    <a:bodyPr/>
                    <a:lstStyle/>
                    <a:p>
                      <a:pPr algn="l" fontAlgn="b"/>
                      <a:endParaRPr lang="en-US" sz="1800" b="0" i="0"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0.00006</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0.006</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0.0017</a:t>
                      </a:r>
                    </a:p>
                  </a:txBody>
                  <a:tcPr marL="9525" marR="9525" marT="9525" marB="0" anchor="b">
                    <a:lnL>
                      <a:noFill/>
                    </a:lnL>
                    <a:lnR>
                      <a:noFill/>
                    </a:lnR>
                    <a:lnT>
                      <a:noFill/>
                    </a:lnT>
                    <a:lnB>
                      <a:noFill/>
                    </a:lnB>
                    <a:noFill/>
                  </a:tcPr>
                </a:tc>
                <a:tc>
                  <a:txBody>
                    <a:bodyPr/>
                    <a:lstStyle/>
                    <a:p>
                      <a:pPr algn="l" fontAlgn="b"/>
                      <a:endParaRPr lang="en-US" sz="1200" b="0" i="1" u="none" strike="noStrike" dirty="0">
                        <a:solidFill>
                          <a:srgbClr val="000000"/>
                        </a:solidFill>
                        <a:effectLst/>
                        <a:latin typeface="Aptos Narrow"/>
                      </a:endParaRP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200" b="0" i="1" u="none" strike="noStrike" kern="1200" dirty="0">
                          <a:solidFill>
                            <a:srgbClr val="000000"/>
                          </a:solidFill>
                          <a:effectLst/>
                          <a:latin typeface="Aptos Narrow"/>
                          <a:ea typeface="+mn-ea"/>
                          <a:cs typeface="+mn-cs"/>
                        </a:rPr>
                        <a:t>0.023</a:t>
                      </a:r>
                    </a:p>
                  </a:txBody>
                  <a:tcPr marL="9525" marR="9525" marT="9525" marB="0" anchor="b">
                    <a:lnL>
                      <a:noFill/>
                    </a:lnL>
                    <a:lnR>
                      <a:noFill/>
                    </a:lnR>
                    <a:lnT>
                      <a:noFill/>
                    </a:lnT>
                    <a:lnB>
                      <a:noFill/>
                    </a:lnB>
                    <a:noFill/>
                  </a:tcPr>
                </a:tc>
                <a:tc>
                  <a:txBody>
                    <a:bodyPr/>
                    <a:lstStyle/>
                    <a:p>
                      <a:pPr marL="0" algn="r" defTabSz="914400" rtl="0" eaLnBrk="1" fontAlgn="b" latinLnBrk="0" hangingPunct="1"/>
                      <a:endParaRPr lang="en-US" sz="1800" b="0" i="0" u="none" strike="noStrike" kern="1200" dirty="0">
                        <a:solidFill>
                          <a:srgbClr val="000000"/>
                        </a:solidFill>
                        <a:effectLst/>
                        <a:latin typeface="Aptos Narrow"/>
                        <a:ea typeface="+mn-ea"/>
                        <a:cs typeface="+mn-cs"/>
                      </a:endParaRPr>
                    </a:p>
                  </a:txBody>
                  <a:tcPr marL="9525" marR="9525" marT="9525" marB="0" anchor="b">
                    <a:lnL>
                      <a:noFill/>
                    </a:lnL>
                    <a:lnR>
                      <a:noFill/>
                    </a:lnR>
                    <a:lnT>
                      <a:noFill/>
                    </a:lnT>
                    <a:lnB>
                      <a:noFill/>
                    </a:lnB>
                    <a:noFill/>
                  </a:tcPr>
                </a:tc>
                <a:extLst>
                  <a:ext uri="{0D108BD9-81ED-4DB2-BD59-A6C34878D82A}">
                    <a16:rowId xmlns:a16="http://schemas.microsoft.com/office/drawing/2014/main" val="4026694544"/>
                  </a:ext>
                </a:extLst>
              </a:tr>
              <a:tr h="302464">
                <a:tc>
                  <a:txBody>
                    <a:bodyPr/>
                    <a:lstStyle/>
                    <a:p>
                      <a:pPr algn="l" fontAlgn="b"/>
                      <a:r>
                        <a:rPr lang="en-US" sz="1800" b="0" i="0" u="none" strike="noStrike">
                          <a:solidFill>
                            <a:srgbClr val="000000"/>
                          </a:solidFill>
                          <a:effectLst/>
                          <a:latin typeface="Aptos Narrow"/>
                        </a:rPr>
                        <a:t>Mean Income (Scaled $10,000)</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-0.0000005</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-0.0001</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0.0001</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a:solidFill>
                            <a:srgbClr val="000000"/>
                          </a:solidFill>
                          <a:effectLst/>
                          <a:latin typeface="Aptos Narrow"/>
                          <a:ea typeface="+mn-ea"/>
                          <a:cs typeface="+mn-cs"/>
                        </a:rPr>
                        <a:t>-0.0008</a:t>
                      </a: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dirty="0">
                          <a:solidFill>
                            <a:srgbClr val="000000"/>
                          </a:solidFill>
                          <a:effectLst/>
                          <a:latin typeface="Aptos Narrow"/>
                          <a:ea typeface="+mn-ea"/>
                          <a:cs typeface="+mn-cs"/>
                        </a:rPr>
                        <a:t>***</a:t>
                      </a:r>
                    </a:p>
                  </a:txBody>
                  <a:tcPr marL="9525" marR="9525" marT="9525" marB="0" anchor="b">
                    <a:lnL>
                      <a:noFill/>
                    </a:lnL>
                    <a:lnR>
                      <a:noFill/>
                    </a:lnR>
                    <a:lnT>
                      <a:noFill/>
                    </a:lnT>
                    <a:lnB>
                      <a:noFill/>
                    </a:lnB>
                    <a:noFill/>
                  </a:tcPr>
                </a:tc>
                <a:extLst>
                  <a:ext uri="{0D108BD9-81ED-4DB2-BD59-A6C34878D82A}">
                    <a16:rowId xmlns:a16="http://schemas.microsoft.com/office/drawing/2014/main" val="3082817420"/>
                  </a:ext>
                </a:extLst>
              </a:tr>
              <a:tr h="302464">
                <a:tc>
                  <a:txBody>
                    <a:bodyPr/>
                    <a:lstStyle/>
                    <a:p>
                      <a:pPr algn="l" fontAlgn="b"/>
                      <a:endParaRPr lang="en-US" sz="1800" b="0" i="0"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0.0000001</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0.00001</a:t>
                      </a:r>
                    </a:p>
                  </a:txBody>
                  <a:tcPr marL="9525" marR="9525" marT="9525"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0.000004</a:t>
                      </a:r>
                    </a:p>
                  </a:txBody>
                  <a:tcPr marL="9525" marR="9525" marT="9525" marB="0" anchor="b">
                    <a:lnL>
                      <a:noFill/>
                    </a:lnL>
                    <a:lnR>
                      <a:noFill/>
                    </a:lnR>
                    <a:lnT>
                      <a:noFill/>
                    </a:lnT>
                    <a:lnB>
                      <a:noFill/>
                    </a:lnB>
                    <a:noFill/>
                  </a:tcPr>
                </a:tc>
                <a:tc>
                  <a:txBody>
                    <a:bodyPr/>
                    <a:lstStyle/>
                    <a:p>
                      <a:pPr algn="l" fontAlgn="b"/>
                      <a:endParaRPr lang="en-US" sz="1200" b="0" i="1" u="none" strike="noStrike" dirty="0">
                        <a:solidFill>
                          <a:srgbClr val="000000"/>
                        </a:solidFill>
                        <a:effectLst/>
                        <a:latin typeface="Aptos Narrow"/>
                      </a:endParaRP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200" b="0" i="1" u="none" strike="noStrike" kern="1200" dirty="0">
                          <a:solidFill>
                            <a:srgbClr val="000000"/>
                          </a:solidFill>
                          <a:effectLst/>
                          <a:latin typeface="Aptos Narrow"/>
                          <a:ea typeface="+mn-ea"/>
                          <a:cs typeface="+mn-cs"/>
                        </a:rPr>
                        <a:t>0.0001</a:t>
                      </a:r>
                    </a:p>
                  </a:txBody>
                  <a:tcPr marL="9525" marR="9525" marT="9525" marB="0" anchor="b">
                    <a:lnL>
                      <a:noFill/>
                    </a:lnL>
                    <a:lnR>
                      <a:noFill/>
                    </a:lnR>
                    <a:lnT>
                      <a:noFill/>
                    </a:lnT>
                    <a:lnB>
                      <a:noFill/>
                    </a:lnB>
                    <a:noFill/>
                  </a:tcPr>
                </a:tc>
                <a:tc>
                  <a:txBody>
                    <a:bodyPr/>
                    <a:lstStyle/>
                    <a:p>
                      <a:pPr marL="0" algn="r" defTabSz="914400" rtl="0" eaLnBrk="1" fontAlgn="b" latinLnBrk="0" hangingPunct="1"/>
                      <a:endParaRPr lang="en-US" sz="1800" b="0" i="0" u="none" strike="noStrike" kern="1200" dirty="0">
                        <a:solidFill>
                          <a:srgbClr val="000000"/>
                        </a:solidFill>
                        <a:effectLst/>
                        <a:latin typeface="Aptos Narrow"/>
                        <a:ea typeface="+mn-ea"/>
                        <a:cs typeface="+mn-cs"/>
                      </a:endParaRPr>
                    </a:p>
                  </a:txBody>
                  <a:tcPr marL="9525" marR="9525" marT="9525" marB="0" anchor="b">
                    <a:lnL>
                      <a:noFill/>
                    </a:lnL>
                    <a:lnR>
                      <a:noFill/>
                    </a:lnR>
                    <a:lnT>
                      <a:noFill/>
                    </a:lnT>
                    <a:lnB>
                      <a:noFill/>
                    </a:lnB>
                    <a:noFill/>
                  </a:tcPr>
                </a:tc>
                <a:extLst>
                  <a:ext uri="{0D108BD9-81ED-4DB2-BD59-A6C34878D82A}">
                    <a16:rowId xmlns:a16="http://schemas.microsoft.com/office/drawing/2014/main" val="1659183245"/>
                  </a:ext>
                </a:extLst>
              </a:tr>
              <a:tr h="302464">
                <a:tc>
                  <a:txBody>
                    <a:bodyPr/>
                    <a:lstStyle/>
                    <a:p>
                      <a:pPr algn="l" fontAlgn="b"/>
                      <a:r>
                        <a:rPr lang="en-US" sz="1800" b="0" i="0" u="none" strike="noStrike">
                          <a:solidFill>
                            <a:srgbClr val="000000"/>
                          </a:solidFill>
                          <a:effectLst/>
                          <a:latin typeface="Aptos Narrow"/>
                        </a:rPr>
                        <a:t>Population Density (Scaled 1000)</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0.166</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88.07</a:t>
                      </a:r>
                    </a:p>
                  </a:txBody>
                  <a:tcPr marL="9525" marR="9525" marT="9525"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27.77</a:t>
                      </a: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Aptos Narrow"/>
                        </a:rPr>
                        <a:t>***</a:t>
                      </a: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a:solidFill>
                            <a:srgbClr val="000000"/>
                          </a:solidFill>
                          <a:effectLst/>
                          <a:latin typeface="Aptos Narrow"/>
                          <a:ea typeface="+mn-ea"/>
                          <a:cs typeface="+mn-cs"/>
                        </a:rPr>
                        <a:t>767.51</a:t>
                      </a: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dirty="0">
                          <a:solidFill>
                            <a:srgbClr val="000000"/>
                          </a:solidFill>
                          <a:effectLst/>
                          <a:latin typeface="Aptos Narrow"/>
                          <a:ea typeface="+mn-ea"/>
                          <a:cs typeface="+mn-cs"/>
                        </a:rPr>
                        <a:t>***</a:t>
                      </a:r>
                    </a:p>
                  </a:txBody>
                  <a:tcPr marL="9525" marR="9525" marT="9525" marB="0" anchor="b">
                    <a:lnL>
                      <a:noFill/>
                    </a:lnL>
                    <a:lnR>
                      <a:noFill/>
                    </a:lnR>
                    <a:lnT>
                      <a:noFill/>
                    </a:lnT>
                    <a:lnB>
                      <a:noFill/>
                    </a:lnB>
                    <a:noFill/>
                  </a:tcPr>
                </a:tc>
                <a:extLst>
                  <a:ext uri="{0D108BD9-81ED-4DB2-BD59-A6C34878D82A}">
                    <a16:rowId xmlns:a16="http://schemas.microsoft.com/office/drawing/2014/main" val="2701796418"/>
                  </a:ext>
                </a:extLst>
              </a:tr>
              <a:tr h="302464">
                <a:tc>
                  <a:txBody>
                    <a:bodyPr/>
                    <a:lstStyle/>
                    <a:p>
                      <a:pPr algn="l" fontAlgn="b"/>
                      <a:r>
                        <a:rPr lang="en-US" sz="1800" b="0" i="0" u="none" strike="noStrike">
                          <a:solidFill>
                            <a:srgbClr val="000000"/>
                          </a:solidFill>
                          <a:effectLst/>
                          <a:latin typeface="Aptos Narrow"/>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200" b="0" i="1" u="none" strike="noStrike">
                          <a:solidFill>
                            <a:srgbClr val="000000"/>
                          </a:solidFill>
                          <a:effectLst/>
                          <a:latin typeface="Aptos Narrow"/>
                        </a:rPr>
                        <a:t>0.038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200" b="0" i="1" u="none" strike="noStrike">
                          <a:solidFill>
                            <a:srgbClr val="000000"/>
                          </a:solidFill>
                          <a:effectLst/>
                          <a:latin typeface="Aptos Narrow"/>
                        </a:rPr>
                        <a:t>7.56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200" b="0" i="1" u="none" strike="noStrike">
                          <a:solidFill>
                            <a:srgbClr val="000000"/>
                          </a:solidFill>
                          <a:effectLst/>
                          <a:latin typeface="Aptos Narrow"/>
                        </a:rPr>
                        <a:t>1.87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marL="0" algn="r" defTabSz="914400" rtl="0" eaLnBrk="1" fontAlgn="b" latinLnBrk="0" hangingPunct="1"/>
                      <a:r>
                        <a:rPr lang="en-US" sz="1200" b="0" i="1" u="none" strike="noStrike" kern="1200" dirty="0">
                          <a:solidFill>
                            <a:srgbClr val="000000"/>
                          </a:solidFill>
                          <a:effectLst/>
                          <a:latin typeface="Aptos Narrow"/>
                          <a:ea typeface="+mn-ea"/>
                          <a:cs typeface="+mn-cs"/>
                        </a:rPr>
                        <a:t>37.22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marL="0" algn="r" defTabSz="914400" rtl="0" eaLnBrk="1" fontAlgn="b" latinLnBrk="0" hangingPunct="1"/>
                      <a:endParaRPr lang="en-US" sz="1800" b="0" i="0" u="none" strike="noStrike" kern="1200" dirty="0">
                        <a:solidFill>
                          <a:srgbClr val="000000"/>
                        </a:solidFill>
                        <a:effectLst/>
                        <a:latin typeface="Aptos Narrow"/>
                        <a:ea typeface="+mn-ea"/>
                        <a:cs typeface="+mn-cs"/>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2861789"/>
                  </a:ext>
                </a:extLst>
              </a:tr>
              <a:tr h="302464">
                <a:tc>
                  <a:txBody>
                    <a:bodyPr/>
                    <a:lstStyle/>
                    <a:p>
                      <a:pPr algn="l" fontAlgn="b"/>
                      <a:r>
                        <a:rPr lang="en-US" sz="1800" b="0" i="0" u="none" strike="noStrike">
                          <a:solidFill>
                            <a:srgbClr val="000000"/>
                          </a:solidFill>
                          <a:effectLst/>
                          <a:latin typeface="Aptos Narrow"/>
                        </a:rPr>
                        <a:t>State Controls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a:rPr>
                        <a:t>Yes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a:rPr>
                        <a:t>Yes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a:rPr>
                        <a:t>Yes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a:rPr>
                        <a:t>Yes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6976373"/>
                  </a:ext>
                </a:extLst>
              </a:tr>
              <a:tr h="302464">
                <a:tc>
                  <a:txBody>
                    <a:bodyPr/>
                    <a:lstStyle/>
                    <a:p>
                      <a:pPr algn="l" fontAlgn="b"/>
                      <a:r>
                        <a:rPr lang="en-US" sz="1800" b="0" i="0" u="none" strike="noStrike">
                          <a:solidFill>
                            <a:srgbClr val="000000"/>
                          </a:solidFill>
                          <a:effectLst/>
                          <a:latin typeface="Aptos Narrow"/>
                        </a:rPr>
                        <a:t>Observations</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dirty="0">
                          <a:solidFill>
                            <a:srgbClr val="000000"/>
                          </a:solidFill>
                          <a:effectLst/>
                          <a:latin typeface="Aptos Narrow"/>
                        </a:rPr>
                        <a:t>7756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800" b="0" i="0" u="none" strike="noStrike" dirty="0">
                        <a:solidFill>
                          <a:srgbClr val="000000"/>
                        </a:solidFill>
                        <a:effectLst/>
                        <a:latin typeface="Aptos Narrow"/>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a:solidFill>
                            <a:srgbClr val="000000"/>
                          </a:solidFill>
                          <a:effectLst/>
                          <a:latin typeface="Aptos Narrow"/>
                        </a:rPr>
                        <a:t>7756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800" b="0" i="0" u="none" strike="noStrike">
                        <a:solidFill>
                          <a:srgbClr val="000000"/>
                        </a:solidFill>
                        <a:effectLst/>
                        <a:latin typeface="Aptos Narrow"/>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dirty="0">
                          <a:solidFill>
                            <a:srgbClr val="000000"/>
                          </a:solidFill>
                          <a:effectLst/>
                          <a:latin typeface="Aptos Narrow"/>
                        </a:rPr>
                        <a:t>7756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800" b="0" i="0" u="none" strike="noStrike" dirty="0">
                        <a:solidFill>
                          <a:srgbClr val="000000"/>
                        </a:solidFill>
                        <a:effectLst/>
                        <a:latin typeface="Aptos Narrow"/>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marL="0" algn="r" defTabSz="914400" rtl="0" eaLnBrk="1" fontAlgn="b" latinLnBrk="0" hangingPunct="1"/>
                      <a:r>
                        <a:rPr lang="en-US" sz="1800" b="0" i="0" u="none" strike="noStrike" kern="1200" dirty="0">
                          <a:solidFill>
                            <a:srgbClr val="000000"/>
                          </a:solidFill>
                          <a:effectLst/>
                          <a:latin typeface="Aptos Narrow"/>
                          <a:ea typeface="+mn-ea"/>
                          <a:cs typeface="+mn-cs"/>
                        </a:rPr>
                        <a:t>7756</a:t>
                      </a: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marL="0" algn="r" defTabSz="914400" rtl="0" eaLnBrk="1" fontAlgn="b" latinLnBrk="0" hangingPunct="1"/>
                      <a:endParaRPr lang="en-US" sz="1800" b="0" i="0" u="none" strike="noStrike" kern="1200" dirty="0">
                        <a:solidFill>
                          <a:srgbClr val="000000"/>
                        </a:solidFill>
                        <a:effectLst/>
                        <a:latin typeface="Aptos Narrow"/>
                        <a:ea typeface="+mn-ea"/>
                        <a:cs typeface="+mn-cs"/>
                      </a:endParaRP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533833116"/>
                  </a:ext>
                </a:extLst>
              </a:tr>
              <a:tr h="302464">
                <a:tc>
                  <a:txBody>
                    <a:bodyPr/>
                    <a:lstStyle/>
                    <a:p>
                      <a:pPr algn="l" fontAlgn="b"/>
                      <a:r>
                        <a:rPr lang="en-US" sz="1800" b="0" i="0" u="none" strike="noStrike">
                          <a:solidFill>
                            <a:srgbClr val="000000"/>
                          </a:solidFill>
                          <a:effectLst/>
                          <a:latin typeface="Aptos Narrow"/>
                        </a:rPr>
                        <a:t>R2</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0.2565</a:t>
                      </a:r>
                    </a:p>
                  </a:txBody>
                  <a:tcPr marL="9525" marR="9525" marT="9525" marB="0" anchor="b">
                    <a:lnL>
                      <a:noFill/>
                    </a:lnL>
                    <a:lnR>
                      <a:noFill/>
                    </a:lnR>
                    <a:lnT>
                      <a:noFill/>
                    </a:lnT>
                    <a:lnB>
                      <a:noFill/>
                    </a:lnB>
                    <a:noFill/>
                  </a:tcPr>
                </a:tc>
                <a:tc>
                  <a:txBody>
                    <a:bodyPr/>
                    <a:lstStyle/>
                    <a:p>
                      <a:pPr algn="l" fontAlgn="b"/>
                      <a:endParaRPr lang="en-US" sz="1800" b="0" i="0" u="none" strike="noStrike" dirty="0">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0.2114</a:t>
                      </a:r>
                    </a:p>
                  </a:txBody>
                  <a:tcPr marL="9525" marR="9525" marT="9525"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0.7811</a:t>
                      </a:r>
                    </a:p>
                  </a:txBody>
                  <a:tcPr marL="9525" marR="9525" marT="9525" marB="0" anchor="b">
                    <a:lnL>
                      <a:noFill/>
                    </a:lnL>
                    <a:lnR>
                      <a:noFill/>
                    </a:lnR>
                    <a:lnT>
                      <a:noFill/>
                    </a:lnT>
                    <a:lnB>
                      <a:noFill/>
                    </a:lnB>
                    <a:noFill/>
                  </a:tcPr>
                </a:tc>
                <a:tc>
                  <a:txBody>
                    <a:bodyPr/>
                    <a:lstStyle/>
                    <a:p>
                      <a:pPr algn="l" fontAlgn="b"/>
                      <a:endParaRPr lang="en-US" sz="1800" b="0" i="0" u="none" strike="noStrike" dirty="0">
                        <a:solidFill>
                          <a:srgbClr val="000000"/>
                        </a:solidFill>
                        <a:effectLst/>
                        <a:latin typeface="Aptos Narrow"/>
                      </a:endParaRP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dirty="0">
                          <a:solidFill>
                            <a:srgbClr val="000000"/>
                          </a:solidFill>
                          <a:effectLst/>
                          <a:latin typeface="Aptos Narrow"/>
                          <a:ea typeface="+mn-ea"/>
                          <a:cs typeface="+mn-cs"/>
                        </a:rPr>
                        <a:t>0.4768</a:t>
                      </a:r>
                    </a:p>
                  </a:txBody>
                  <a:tcPr marL="9374" marR="9374" marT="9374" marB="0" anchor="b">
                    <a:lnL>
                      <a:noFill/>
                    </a:lnL>
                    <a:lnR>
                      <a:noFill/>
                    </a:lnR>
                    <a:lnT>
                      <a:noFill/>
                    </a:lnT>
                    <a:lnB>
                      <a:noFill/>
                    </a:lnB>
                    <a:noFill/>
                  </a:tcPr>
                </a:tc>
                <a:tc>
                  <a:txBody>
                    <a:bodyPr/>
                    <a:lstStyle/>
                    <a:p>
                      <a:pPr marL="0" algn="r" defTabSz="914400" rtl="0" eaLnBrk="1" fontAlgn="b" latinLnBrk="0" hangingPunct="1"/>
                      <a:endParaRPr lang="en-US" sz="1800" b="0" i="0" u="none" strike="noStrike" kern="1200" dirty="0">
                        <a:solidFill>
                          <a:srgbClr val="000000"/>
                        </a:solidFill>
                        <a:effectLst/>
                        <a:latin typeface="Aptos Narrow"/>
                        <a:ea typeface="+mn-ea"/>
                        <a:cs typeface="+mn-cs"/>
                      </a:endParaRPr>
                    </a:p>
                  </a:txBody>
                  <a:tcPr marL="9374" marR="9374" marT="9374" marB="0" anchor="b">
                    <a:lnL>
                      <a:noFill/>
                    </a:lnL>
                    <a:lnR>
                      <a:noFill/>
                    </a:lnR>
                    <a:lnT>
                      <a:noFill/>
                    </a:lnT>
                    <a:lnB>
                      <a:noFill/>
                    </a:lnB>
                    <a:noFill/>
                  </a:tcPr>
                </a:tc>
                <a:extLst>
                  <a:ext uri="{0D108BD9-81ED-4DB2-BD59-A6C34878D82A}">
                    <a16:rowId xmlns:a16="http://schemas.microsoft.com/office/drawing/2014/main" val="669196264"/>
                  </a:ext>
                </a:extLst>
              </a:tr>
              <a:tr h="302464">
                <a:tc>
                  <a:txBody>
                    <a:bodyPr/>
                    <a:lstStyle/>
                    <a:p>
                      <a:pPr algn="l" fontAlgn="b"/>
                      <a:r>
                        <a:rPr lang="en-US" sz="1800" b="0" i="0" u="none" strike="noStrike">
                          <a:solidFill>
                            <a:srgbClr val="000000"/>
                          </a:solidFill>
                          <a:effectLst/>
                          <a:latin typeface="Aptos Narrow"/>
                        </a:rPr>
                        <a:t>Adj. R2</a:t>
                      </a: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0.2553</a:t>
                      </a:r>
                    </a:p>
                  </a:txBody>
                  <a:tcPr marL="9525" marR="9525" marT="9525" marB="0" anchor="b">
                    <a:lnL>
                      <a:noFill/>
                    </a:lnL>
                    <a:lnR>
                      <a:noFill/>
                    </a:lnR>
                    <a:lnT>
                      <a:noFill/>
                    </a:lnT>
                    <a:lnB>
                      <a:noFill/>
                    </a:lnB>
                    <a:noFill/>
                  </a:tcPr>
                </a:tc>
                <a:tc>
                  <a:txBody>
                    <a:bodyPr/>
                    <a:lstStyle/>
                    <a:p>
                      <a:pPr algn="l" fontAlgn="b"/>
                      <a:endParaRPr lang="en-US" sz="1800" b="0" i="0" u="none" strike="noStrike" dirty="0">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0.2102</a:t>
                      </a:r>
                    </a:p>
                  </a:txBody>
                  <a:tcPr marL="9525" marR="9525" marT="9525"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525" marR="9525" marT="9525"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0.7808</a:t>
                      </a:r>
                    </a:p>
                  </a:txBody>
                  <a:tcPr marL="9525" marR="9525" marT="9525" marB="0" anchor="b">
                    <a:lnL>
                      <a:noFill/>
                    </a:lnL>
                    <a:lnR>
                      <a:noFill/>
                    </a:lnR>
                    <a:lnT>
                      <a:noFill/>
                    </a:lnT>
                    <a:lnB>
                      <a:noFill/>
                    </a:lnB>
                    <a:noFill/>
                  </a:tcPr>
                </a:tc>
                <a:tc>
                  <a:txBody>
                    <a:bodyPr/>
                    <a:lstStyle/>
                    <a:p>
                      <a:pPr algn="l" fontAlgn="b"/>
                      <a:endParaRPr lang="en-US" sz="1800" b="0" i="0" u="none" strike="noStrike" dirty="0">
                        <a:solidFill>
                          <a:srgbClr val="000000"/>
                        </a:solidFill>
                        <a:effectLst/>
                        <a:latin typeface="Aptos Narrow"/>
                      </a:endParaRPr>
                    </a:p>
                  </a:txBody>
                  <a:tcPr marL="9525" marR="9525" marT="9525" marB="0" anchor="b">
                    <a:lnL>
                      <a:noFill/>
                    </a:lnL>
                    <a:lnR>
                      <a:noFill/>
                    </a:lnR>
                    <a:lnT>
                      <a:noFill/>
                    </a:lnT>
                    <a:lnB>
                      <a:noFill/>
                    </a:lnB>
                    <a:noFill/>
                  </a:tcPr>
                </a:tc>
                <a:tc>
                  <a:txBody>
                    <a:bodyPr/>
                    <a:lstStyle/>
                    <a:p>
                      <a:pPr marL="0" algn="r" defTabSz="914400" rtl="0" eaLnBrk="1" fontAlgn="b" latinLnBrk="0" hangingPunct="1"/>
                      <a:r>
                        <a:rPr lang="en-US" sz="1800" b="0" i="0" u="none" strike="noStrike" kern="1200">
                          <a:solidFill>
                            <a:srgbClr val="000000"/>
                          </a:solidFill>
                          <a:effectLst/>
                          <a:latin typeface="Aptos Narrow"/>
                          <a:ea typeface="+mn-ea"/>
                          <a:cs typeface="+mn-cs"/>
                        </a:rPr>
                        <a:t>0.476</a:t>
                      </a:r>
                    </a:p>
                  </a:txBody>
                  <a:tcPr marL="9374" marR="9374" marT="9374" marB="0" anchor="b">
                    <a:lnL>
                      <a:noFill/>
                    </a:lnL>
                    <a:lnR>
                      <a:noFill/>
                    </a:lnR>
                    <a:lnT>
                      <a:noFill/>
                    </a:lnT>
                    <a:lnB>
                      <a:noFill/>
                    </a:lnB>
                    <a:noFill/>
                  </a:tcPr>
                </a:tc>
                <a:tc>
                  <a:txBody>
                    <a:bodyPr/>
                    <a:lstStyle/>
                    <a:p>
                      <a:pPr marL="0" algn="r" defTabSz="914400" rtl="0" eaLnBrk="1" fontAlgn="b" latinLnBrk="0" hangingPunct="1"/>
                      <a:endParaRPr lang="en-US" sz="1800" b="0" i="0" u="none" strike="noStrike" kern="1200" dirty="0">
                        <a:solidFill>
                          <a:srgbClr val="000000"/>
                        </a:solidFill>
                        <a:effectLst/>
                        <a:latin typeface="Aptos Narrow"/>
                        <a:ea typeface="+mn-ea"/>
                        <a:cs typeface="+mn-cs"/>
                      </a:endParaRPr>
                    </a:p>
                  </a:txBody>
                  <a:tcPr marL="9374" marR="9374" marT="9374" marB="0" anchor="b">
                    <a:lnL>
                      <a:noFill/>
                    </a:lnL>
                    <a:lnR>
                      <a:noFill/>
                    </a:lnR>
                    <a:lnT>
                      <a:noFill/>
                    </a:lnT>
                    <a:lnB>
                      <a:noFill/>
                    </a:lnB>
                    <a:noFill/>
                  </a:tcPr>
                </a:tc>
                <a:extLst>
                  <a:ext uri="{0D108BD9-81ED-4DB2-BD59-A6C34878D82A}">
                    <a16:rowId xmlns:a16="http://schemas.microsoft.com/office/drawing/2014/main" val="2040068284"/>
                  </a:ext>
                </a:extLst>
              </a:tr>
              <a:tr h="334302">
                <a:tc>
                  <a:txBody>
                    <a:bodyPr/>
                    <a:lstStyle/>
                    <a:p>
                      <a:pPr algn="l" fontAlgn="b"/>
                      <a:r>
                        <a:rPr lang="en-US" sz="1800" b="0" i="0" u="none" strike="noStrike">
                          <a:solidFill>
                            <a:srgbClr val="000000"/>
                          </a:solidFill>
                          <a:effectLst/>
                          <a:latin typeface="Aptos Narrow"/>
                        </a:rPr>
                        <a:t>F Statistic (12;df=7743)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ptos Narrow"/>
                        </a:rPr>
                        <a:t>222.6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ptos Narrow"/>
                        </a:rPr>
                        <a:t>173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ptos Narrow"/>
                        </a:rPr>
                        <a:t>2302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marL="0" algn="r" defTabSz="914400" rtl="0" eaLnBrk="1" fontAlgn="b" latinLnBrk="0" hangingPunct="1"/>
                      <a:r>
                        <a:rPr lang="en-US" sz="1800" b="0" i="0" u="none" strike="noStrike" kern="1200">
                          <a:solidFill>
                            <a:srgbClr val="000000"/>
                          </a:solidFill>
                          <a:effectLst/>
                          <a:latin typeface="Aptos Narrow"/>
                          <a:ea typeface="+mn-ea"/>
                          <a:cs typeface="+mn-cs"/>
                        </a:rPr>
                        <a:t>588</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marL="0" algn="r" defTabSz="914400" rtl="0" eaLnBrk="1" fontAlgn="b" latinLnBrk="0" hangingPunct="1"/>
                      <a:r>
                        <a:rPr lang="en-US" sz="1800" b="0" i="0" u="none" strike="noStrike" kern="1200" dirty="0">
                          <a:solidFill>
                            <a:srgbClr val="000000"/>
                          </a:solidFill>
                          <a:effectLst/>
                          <a:latin typeface="Aptos Narrow"/>
                          <a:ea typeface="+mn-ea"/>
                          <a:cs typeface="+mn-cs"/>
                        </a:rPr>
                        <a:t>***</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344105"/>
                  </a:ext>
                </a:extLst>
              </a:tr>
            </a:tbl>
          </a:graphicData>
        </a:graphic>
      </p:graphicFrame>
    </p:spTree>
    <p:extLst>
      <p:ext uri="{BB962C8B-B14F-4D97-AF65-F5344CB8AC3E}">
        <p14:creationId xmlns:p14="http://schemas.microsoft.com/office/powerpoint/2010/main" val="882511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EEA8804-C6E0-9385-06C4-A69E9AEA7CBA}"/>
              </a:ext>
            </a:extLst>
          </p:cNvPr>
          <p:cNvGraphicFramePr>
            <a:graphicFrameLocks noGrp="1"/>
          </p:cNvGraphicFramePr>
          <p:nvPr>
            <p:extLst>
              <p:ext uri="{D42A27DB-BD31-4B8C-83A1-F6EECF244321}">
                <p14:modId xmlns:p14="http://schemas.microsoft.com/office/powerpoint/2010/main" val="4155220057"/>
              </p:ext>
            </p:extLst>
          </p:nvPr>
        </p:nvGraphicFramePr>
        <p:xfrm>
          <a:off x="319137" y="118871"/>
          <a:ext cx="11553725" cy="6433040"/>
        </p:xfrm>
        <a:graphic>
          <a:graphicData uri="http://schemas.openxmlformats.org/drawingml/2006/table">
            <a:tbl>
              <a:tblPr/>
              <a:tblGrid>
                <a:gridCol w="5071634">
                  <a:extLst>
                    <a:ext uri="{9D8B030D-6E8A-4147-A177-3AD203B41FA5}">
                      <a16:colId xmlns:a16="http://schemas.microsoft.com/office/drawing/2014/main" val="1209306554"/>
                    </a:ext>
                  </a:extLst>
                </a:gridCol>
                <a:gridCol w="2419352">
                  <a:extLst>
                    <a:ext uri="{9D8B030D-6E8A-4147-A177-3AD203B41FA5}">
                      <a16:colId xmlns:a16="http://schemas.microsoft.com/office/drawing/2014/main" val="675334393"/>
                    </a:ext>
                  </a:extLst>
                </a:gridCol>
                <a:gridCol w="821693">
                  <a:extLst>
                    <a:ext uri="{9D8B030D-6E8A-4147-A177-3AD203B41FA5}">
                      <a16:colId xmlns:a16="http://schemas.microsoft.com/office/drawing/2014/main" val="4083723767"/>
                    </a:ext>
                  </a:extLst>
                </a:gridCol>
                <a:gridCol w="2057520">
                  <a:extLst>
                    <a:ext uri="{9D8B030D-6E8A-4147-A177-3AD203B41FA5}">
                      <a16:colId xmlns:a16="http://schemas.microsoft.com/office/drawing/2014/main" val="545275451"/>
                    </a:ext>
                  </a:extLst>
                </a:gridCol>
                <a:gridCol w="1183526">
                  <a:extLst>
                    <a:ext uri="{9D8B030D-6E8A-4147-A177-3AD203B41FA5}">
                      <a16:colId xmlns:a16="http://schemas.microsoft.com/office/drawing/2014/main" val="3705827182"/>
                    </a:ext>
                  </a:extLst>
                </a:gridCol>
              </a:tblGrid>
              <a:tr h="693672">
                <a:tc>
                  <a:txBody>
                    <a:bodyPr/>
                    <a:lstStyle/>
                    <a:p>
                      <a:pPr algn="l" fontAlgn="b"/>
                      <a:r>
                        <a:rPr lang="en-US" sz="1800" b="0" i="0" u="none" strike="noStrike" dirty="0">
                          <a:solidFill>
                            <a:srgbClr val="000000"/>
                          </a:solidFill>
                          <a:effectLst/>
                          <a:latin typeface="Aptos Narrow"/>
                        </a:rPr>
                        <a:t>Lack Green Space </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a:rPr>
                        <a:t>Pop. Dens. below 40 (Rural)</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800" b="0" i="0" u="none" strike="noStrike" dirty="0">
                        <a:solidFill>
                          <a:srgbClr val="000000"/>
                        </a:solidFill>
                        <a:effectLst/>
                        <a:latin typeface="Aptos Narrow"/>
                      </a:endParaRP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a:rPr>
                        <a:t>Pop. Dens. above 50</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2003211"/>
                  </a:ext>
                </a:extLst>
              </a:tr>
              <a:tr h="277749">
                <a:tc>
                  <a:txBody>
                    <a:bodyPr/>
                    <a:lstStyle/>
                    <a:p>
                      <a:pPr algn="ctr" fontAlgn="b"/>
                      <a:r>
                        <a:rPr lang="en-US" sz="1800" b="1" i="0" u="none" strike="noStrike">
                          <a:solidFill>
                            <a:srgbClr val="000000"/>
                          </a:solidFill>
                          <a:effectLst/>
                          <a:latin typeface="Aptos Narrow"/>
                        </a:rPr>
                        <a:t>term</a:t>
                      </a:r>
                    </a:p>
                  </a:txBody>
                  <a:tcPr marL="9374" marR="9374" marT="937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a:rPr>
                        <a:t>estimate</a:t>
                      </a:r>
                    </a:p>
                  </a:txBody>
                  <a:tcPr marL="9374" marR="9374" marT="937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a:rPr>
                        <a:t> </a:t>
                      </a:r>
                    </a:p>
                  </a:txBody>
                  <a:tcPr marL="9374" marR="9374" marT="937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dirty="0">
                          <a:solidFill>
                            <a:srgbClr val="000000"/>
                          </a:solidFill>
                          <a:effectLst/>
                          <a:latin typeface="Aptos Narrow"/>
                        </a:rPr>
                        <a:t>estimate</a:t>
                      </a:r>
                    </a:p>
                  </a:txBody>
                  <a:tcPr marL="9374" marR="9374" marT="937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a:rPr>
                        <a:t> </a:t>
                      </a:r>
                    </a:p>
                  </a:txBody>
                  <a:tcPr marL="9374" marR="9374" marT="937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1038674"/>
                  </a:ext>
                </a:extLst>
              </a:tr>
              <a:tr h="263861">
                <a:tc>
                  <a:txBody>
                    <a:bodyPr/>
                    <a:lstStyle/>
                    <a:p>
                      <a:pPr algn="l" fontAlgn="b"/>
                      <a:r>
                        <a:rPr lang="en-US" sz="1800" b="0" i="0" u="none" strike="noStrike">
                          <a:solidFill>
                            <a:srgbClr val="000000"/>
                          </a:solidFill>
                          <a:effectLst/>
                          <a:latin typeface="Aptos Narrow"/>
                        </a:rPr>
                        <a:t>(Intercept)</a:t>
                      </a: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a:solidFill>
                            <a:srgbClr val="000000"/>
                          </a:solidFill>
                          <a:effectLst/>
                          <a:latin typeface="Aptos Narrow"/>
                        </a:rPr>
                        <a:t>46.70</a:t>
                      </a: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800" b="0" i="0" u="none" strike="noStrike">
                          <a:solidFill>
                            <a:srgbClr val="000000"/>
                          </a:solidFill>
                          <a:effectLst/>
                          <a:latin typeface="Aptos Narrow"/>
                        </a:rPr>
                        <a:t>***</a:t>
                      </a: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a:solidFill>
                            <a:srgbClr val="000000"/>
                          </a:solidFill>
                          <a:effectLst/>
                          <a:latin typeface="Aptos Narrow"/>
                        </a:rPr>
                        <a:t>91.35</a:t>
                      </a: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800" b="0" i="0" u="none" strike="noStrike">
                          <a:solidFill>
                            <a:srgbClr val="000000"/>
                          </a:solidFill>
                          <a:effectLst/>
                          <a:latin typeface="Aptos Narrow"/>
                        </a:rPr>
                        <a:t>***</a:t>
                      </a: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660229931"/>
                  </a:ext>
                </a:extLst>
              </a:tr>
              <a:tr h="263861">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0.98</a:t>
                      </a:r>
                    </a:p>
                  </a:txBody>
                  <a:tcPr marL="9374" marR="9374" marT="937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3.22</a:t>
                      </a:r>
                    </a:p>
                  </a:txBody>
                  <a:tcPr marL="9374" marR="9374" marT="937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374" marR="9374" marT="9374" marB="0" anchor="b">
                    <a:lnL>
                      <a:noFill/>
                    </a:lnL>
                    <a:lnR>
                      <a:noFill/>
                    </a:lnR>
                    <a:lnT>
                      <a:noFill/>
                    </a:lnT>
                    <a:lnB>
                      <a:noFill/>
                    </a:lnB>
                    <a:noFill/>
                  </a:tcPr>
                </a:tc>
                <a:extLst>
                  <a:ext uri="{0D108BD9-81ED-4DB2-BD59-A6C34878D82A}">
                    <a16:rowId xmlns:a16="http://schemas.microsoft.com/office/drawing/2014/main" val="489247952"/>
                  </a:ext>
                </a:extLst>
              </a:tr>
              <a:tr h="263861">
                <a:tc>
                  <a:txBody>
                    <a:bodyPr/>
                    <a:lstStyle/>
                    <a:p>
                      <a:pPr algn="l" fontAlgn="b"/>
                      <a:r>
                        <a:rPr lang="en-US" sz="1800" b="0" i="0" u="none" strike="noStrike">
                          <a:solidFill>
                            <a:srgbClr val="000000"/>
                          </a:solidFill>
                          <a:effectLst/>
                          <a:latin typeface="Aptos Narrow"/>
                        </a:rPr>
                        <a:t>Hispanic</a:t>
                      </a: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-0.0006</a:t>
                      </a:r>
                    </a:p>
                  </a:txBody>
                  <a:tcPr marL="9374" marR="9374" marT="937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-0.0023</a:t>
                      </a:r>
                    </a:p>
                  </a:txBody>
                  <a:tcPr marL="9374" marR="9374" marT="937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374" marR="9374" marT="9374" marB="0" anchor="b">
                    <a:lnL>
                      <a:noFill/>
                    </a:lnL>
                    <a:lnR>
                      <a:noFill/>
                    </a:lnR>
                    <a:lnT>
                      <a:noFill/>
                    </a:lnT>
                    <a:lnB>
                      <a:noFill/>
                    </a:lnB>
                    <a:noFill/>
                  </a:tcPr>
                </a:tc>
                <a:extLst>
                  <a:ext uri="{0D108BD9-81ED-4DB2-BD59-A6C34878D82A}">
                    <a16:rowId xmlns:a16="http://schemas.microsoft.com/office/drawing/2014/main" val="569662104"/>
                  </a:ext>
                </a:extLst>
              </a:tr>
              <a:tr h="263861">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0.0002</a:t>
                      </a:r>
                    </a:p>
                  </a:txBody>
                  <a:tcPr marL="9374" marR="9374" marT="937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dirty="0">
                          <a:solidFill>
                            <a:srgbClr val="000000"/>
                          </a:solidFill>
                          <a:effectLst/>
                          <a:latin typeface="Aptos Narrow"/>
                        </a:rPr>
                        <a:t>0.0006</a:t>
                      </a:r>
                    </a:p>
                  </a:txBody>
                  <a:tcPr marL="9374" marR="9374" marT="937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374" marR="9374" marT="9374" marB="0" anchor="b">
                    <a:lnL>
                      <a:noFill/>
                    </a:lnL>
                    <a:lnR>
                      <a:noFill/>
                    </a:lnR>
                    <a:lnT>
                      <a:noFill/>
                    </a:lnT>
                    <a:lnB>
                      <a:noFill/>
                    </a:lnB>
                    <a:noFill/>
                  </a:tcPr>
                </a:tc>
                <a:extLst>
                  <a:ext uri="{0D108BD9-81ED-4DB2-BD59-A6C34878D82A}">
                    <a16:rowId xmlns:a16="http://schemas.microsoft.com/office/drawing/2014/main" val="3751735812"/>
                  </a:ext>
                </a:extLst>
              </a:tr>
              <a:tr h="263861">
                <a:tc>
                  <a:txBody>
                    <a:bodyPr/>
                    <a:lstStyle/>
                    <a:p>
                      <a:pPr algn="l" fontAlgn="b"/>
                      <a:r>
                        <a:rPr lang="en-US" sz="1800" b="0" i="0" u="none" strike="noStrike">
                          <a:solidFill>
                            <a:srgbClr val="000000"/>
                          </a:solidFill>
                          <a:effectLst/>
                          <a:latin typeface="Aptos Narrow"/>
                        </a:rPr>
                        <a:t>American Indian</a:t>
                      </a: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-0.011</a:t>
                      </a:r>
                    </a:p>
                  </a:txBody>
                  <a:tcPr marL="9374" marR="9374" marT="937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0.047</a:t>
                      </a:r>
                    </a:p>
                  </a:txBody>
                  <a:tcPr marL="9374" marR="9374" marT="937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extLst>
                  <a:ext uri="{0D108BD9-81ED-4DB2-BD59-A6C34878D82A}">
                    <a16:rowId xmlns:a16="http://schemas.microsoft.com/office/drawing/2014/main" val="3433717739"/>
                  </a:ext>
                </a:extLst>
              </a:tr>
              <a:tr h="263861">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0.001</a:t>
                      </a:r>
                    </a:p>
                  </a:txBody>
                  <a:tcPr marL="9374" marR="9374" marT="937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0.032</a:t>
                      </a:r>
                    </a:p>
                  </a:txBody>
                  <a:tcPr marL="9374" marR="9374" marT="937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374" marR="9374" marT="9374" marB="0" anchor="b">
                    <a:lnL>
                      <a:noFill/>
                    </a:lnL>
                    <a:lnR>
                      <a:noFill/>
                    </a:lnR>
                    <a:lnT>
                      <a:noFill/>
                    </a:lnT>
                    <a:lnB>
                      <a:noFill/>
                    </a:lnB>
                    <a:noFill/>
                  </a:tcPr>
                </a:tc>
                <a:extLst>
                  <a:ext uri="{0D108BD9-81ED-4DB2-BD59-A6C34878D82A}">
                    <a16:rowId xmlns:a16="http://schemas.microsoft.com/office/drawing/2014/main" val="341889166"/>
                  </a:ext>
                </a:extLst>
              </a:tr>
              <a:tr h="263861">
                <a:tc>
                  <a:txBody>
                    <a:bodyPr/>
                    <a:lstStyle/>
                    <a:p>
                      <a:pPr algn="l" fontAlgn="b"/>
                      <a:r>
                        <a:rPr lang="en-US" sz="1800" b="0" i="0" u="none" strike="noStrike">
                          <a:solidFill>
                            <a:srgbClr val="000000"/>
                          </a:solidFill>
                          <a:effectLst/>
                          <a:latin typeface="Aptos Narrow"/>
                        </a:rPr>
                        <a:t>Black</a:t>
                      </a: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0.0041</a:t>
                      </a:r>
                    </a:p>
                  </a:txBody>
                  <a:tcPr marL="9374" marR="9374" marT="937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0.0012</a:t>
                      </a:r>
                    </a:p>
                  </a:txBody>
                  <a:tcPr marL="9374" marR="9374" marT="937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extLst>
                  <a:ext uri="{0D108BD9-81ED-4DB2-BD59-A6C34878D82A}">
                    <a16:rowId xmlns:a16="http://schemas.microsoft.com/office/drawing/2014/main" val="4152234538"/>
                  </a:ext>
                </a:extLst>
              </a:tr>
              <a:tr h="263861">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0.0004</a:t>
                      </a:r>
                    </a:p>
                  </a:txBody>
                  <a:tcPr marL="9374" marR="9374" marT="937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0.0012</a:t>
                      </a:r>
                    </a:p>
                  </a:txBody>
                  <a:tcPr marL="9374" marR="9374" marT="937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374" marR="9374" marT="9374" marB="0" anchor="b">
                    <a:lnL>
                      <a:noFill/>
                    </a:lnL>
                    <a:lnR>
                      <a:noFill/>
                    </a:lnR>
                    <a:lnT>
                      <a:noFill/>
                    </a:lnT>
                    <a:lnB>
                      <a:noFill/>
                    </a:lnB>
                    <a:noFill/>
                  </a:tcPr>
                </a:tc>
                <a:extLst>
                  <a:ext uri="{0D108BD9-81ED-4DB2-BD59-A6C34878D82A}">
                    <a16:rowId xmlns:a16="http://schemas.microsoft.com/office/drawing/2014/main" val="3013306590"/>
                  </a:ext>
                </a:extLst>
              </a:tr>
              <a:tr h="263861">
                <a:tc>
                  <a:txBody>
                    <a:bodyPr/>
                    <a:lstStyle/>
                    <a:p>
                      <a:pPr algn="l" fontAlgn="b"/>
                      <a:r>
                        <a:rPr lang="en-US" sz="1800" b="0" i="0" u="none" strike="noStrike">
                          <a:solidFill>
                            <a:srgbClr val="000000"/>
                          </a:solidFill>
                          <a:effectLst/>
                          <a:latin typeface="Aptos Narrow"/>
                        </a:rPr>
                        <a:t>% No High School Degree</a:t>
                      </a: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0.33</a:t>
                      </a:r>
                    </a:p>
                  </a:txBody>
                  <a:tcPr marL="9374" marR="9374" marT="937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0.066</a:t>
                      </a:r>
                    </a:p>
                  </a:txBody>
                  <a:tcPr marL="9374" marR="9374" marT="937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extLst>
                  <a:ext uri="{0D108BD9-81ED-4DB2-BD59-A6C34878D82A}">
                    <a16:rowId xmlns:a16="http://schemas.microsoft.com/office/drawing/2014/main" val="4271476218"/>
                  </a:ext>
                </a:extLst>
              </a:tr>
              <a:tr h="263861">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0.024</a:t>
                      </a:r>
                    </a:p>
                  </a:txBody>
                  <a:tcPr marL="9374" marR="9374" marT="937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0.052</a:t>
                      </a:r>
                    </a:p>
                  </a:txBody>
                  <a:tcPr marL="9374" marR="9374" marT="937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a:endParaRPr>
                    </a:p>
                  </a:txBody>
                  <a:tcPr marL="9374" marR="9374" marT="9374" marB="0" anchor="b">
                    <a:lnL>
                      <a:noFill/>
                    </a:lnL>
                    <a:lnR>
                      <a:noFill/>
                    </a:lnR>
                    <a:lnT>
                      <a:noFill/>
                    </a:lnT>
                    <a:lnB>
                      <a:noFill/>
                    </a:lnB>
                    <a:noFill/>
                  </a:tcPr>
                </a:tc>
                <a:extLst>
                  <a:ext uri="{0D108BD9-81ED-4DB2-BD59-A6C34878D82A}">
                    <a16:rowId xmlns:a16="http://schemas.microsoft.com/office/drawing/2014/main" val="473681340"/>
                  </a:ext>
                </a:extLst>
              </a:tr>
              <a:tr h="263861">
                <a:tc>
                  <a:txBody>
                    <a:bodyPr/>
                    <a:lstStyle/>
                    <a:p>
                      <a:pPr algn="l" fontAlgn="b"/>
                      <a:r>
                        <a:rPr lang="en-US" sz="1800" b="0" i="0" u="none" strike="noStrike">
                          <a:solidFill>
                            <a:srgbClr val="000000"/>
                          </a:solidFill>
                          <a:effectLst/>
                          <a:latin typeface="Aptos Narrow"/>
                        </a:rPr>
                        <a:t>Mean Income (Scaled $10,000)</a:t>
                      </a:r>
                    </a:p>
                  </a:txBody>
                  <a:tcPr marL="9374" marR="9374" marT="9374"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a:rPr>
                        <a:t>-0.0010</a:t>
                      </a:r>
                    </a:p>
                  </a:txBody>
                  <a:tcPr marL="9374" marR="9374" marT="937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-0.0012</a:t>
                      </a:r>
                    </a:p>
                  </a:txBody>
                  <a:tcPr marL="9374" marR="9374" marT="937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a:rPr>
                        <a:t>***</a:t>
                      </a:r>
                    </a:p>
                  </a:txBody>
                  <a:tcPr marL="9374" marR="9374" marT="9374" marB="0" anchor="b">
                    <a:lnL>
                      <a:noFill/>
                    </a:lnL>
                    <a:lnR>
                      <a:noFill/>
                    </a:lnR>
                    <a:lnT>
                      <a:noFill/>
                    </a:lnT>
                    <a:lnB>
                      <a:noFill/>
                    </a:lnB>
                    <a:noFill/>
                  </a:tcPr>
                </a:tc>
                <a:extLst>
                  <a:ext uri="{0D108BD9-81ED-4DB2-BD59-A6C34878D82A}">
                    <a16:rowId xmlns:a16="http://schemas.microsoft.com/office/drawing/2014/main" val="5147957"/>
                  </a:ext>
                </a:extLst>
              </a:tr>
              <a:tr h="263861">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dirty="0">
                          <a:solidFill>
                            <a:srgbClr val="000000"/>
                          </a:solidFill>
                          <a:effectLst/>
                          <a:latin typeface="Aptos Narrow"/>
                        </a:rPr>
                        <a:t>0.0001</a:t>
                      </a:r>
                    </a:p>
                  </a:txBody>
                  <a:tcPr marL="9374" marR="9374" marT="937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a:rPr>
                        <a:t>0.0004</a:t>
                      </a:r>
                    </a:p>
                  </a:txBody>
                  <a:tcPr marL="9374" marR="9374" marT="937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extLst>
                  <a:ext uri="{0D108BD9-81ED-4DB2-BD59-A6C34878D82A}">
                    <a16:rowId xmlns:a16="http://schemas.microsoft.com/office/drawing/2014/main" val="3740809944"/>
                  </a:ext>
                </a:extLst>
              </a:tr>
              <a:tr h="263861">
                <a:tc>
                  <a:txBody>
                    <a:bodyPr/>
                    <a:lstStyle/>
                    <a:p>
                      <a:pPr algn="l" fontAlgn="b"/>
                      <a:r>
                        <a:rPr lang="en-US" sz="1800" b="0" i="0" u="none" strike="noStrike">
                          <a:solidFill>
                            <a:srgbClr val="000000"/>
                          </a:solidFill>
                          <a:effectLst/>
                          <a:latin typeface="Aptos Narrow"/>
                        </a:rPr>
                        <a:t>State Controls</a:t>
                      </a:r>
                    </a:p>
                  </a:txBody>
                  <a:tcPr marL="9374" marR="9374" marT="9374"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ptos Narrow"/>
                        </a:rPr>
                        <a:t>Yes</a:t>
                      </a:r>
                    </a:p>
                  </a:txBody>
                  <a:tcPr marL="9374" marR="9374" marT="9374"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ptos Narrow"/>
                        </a:rPr>
                        <a:t> </a:t>
                      </a:r>
                    </a:p>
                  </a:txBody>
                  <a:tcPr marL="9374" marR="9374" marT="9374"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ptos Narrow"/>
                        </a:rPr>
                        <a:t>Yes</a:t>
                      </a:r>
                    </a:p>
                  </a:txBody>
                  <a:tcPr marL="9374" marR="9374" marT="9374"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a:rPr>
                        <a:t> </a:t>
                      </a:r>
                    </a:p>
                  </a:txBody>
                  <a:tcPr marL="9374" marR="9374" marT="9374"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4361733"/>
                  </a:ext>
                </a:extLst>
              </a:tr>
              <a:tr h="263861">
                <a:tc>
                  <a:txBody>
                    <a:bodyPr/>
                    <a:lstStyle/>
                    <a:p>
                      <a:pPr algn="l" fontAlgn="b"/>
                      <a:r>
                        <a:rPr lang="en-US" sz="1800" b="0" i="0" u="none" strike="noStrike">
                          <a:solidFill>
                            <a:srgbClr val="000000"/>
                          </a:solidFill>
                          <a:effectLst/>
                          <a:latin typeface="Aptos Narrow"/>
                        </a:rPr>
                        <a:t>Observations</a:t>
                      </a: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dirty="0">
                          <a:solidFill>
                            <a:srgbClr val="000000"/>
                          </a:solidFill>
                          <a:effectLst/>
                          <a:latin typeface="Aptos Narrow"/>
                        </a:rPr>
                        <a:t>7479</a:t>
                      </a: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800" b="0" i="0" u="none" strike="noStrike" dirty="0">
                        <a:solidFill>
                          <a:srgbClr val="000000"/>
                        </a:solidFill>
                        <a:effectLst/>
                        <a:latin typeface="Aptos Narrow"/>
                      </a:endParaRP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dirty="0">
                          <a:solidFill>
                            <a:srgbClr val="000000"/>
                          </a:solidFill>
                          <a:effectLst/>
                          <a:latin typeface="Aptos Narrow"/>
                        </a:rPr>
                        <a:t>134</a:t>
                      </a: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800" b="0" i="0" u="none" strike="noStrike" dirty="0">
                        <a:solidFill>
                          <a:srgbClr val="000000"/>
                        </a:solidFill>
                        <a:effectLst/>
                        <a:latin typeface="Aptos Narrow"/>
                      </a:endParaRPr>
                    </a:p>
                  </a:txBody>
                  <a:tcPr marL="9374" marR="9374" marT="9374"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447540505"/>
                  </a:ext>
                </a:extLst>
              </a:tr>
              <a:tr h="263861">
                <a:tc>
                  <a:txBody>
                    <a:bodyPr/>
                    <a:lstStyle/>
                    <a:p>
                      <a:pPr algn="l" fontAlgn="b"/>
                      <a:r>
                        <a:rPr lang="en-US" sz="1800" b="0" i="0" u="none" strike="noStrike">
                          <a:solidFill>
                            <a:srgbClr val="000000"/>
                          </a:solidFill>
                          <a:effectLst/>
                          <a:latin typeface="Aptos Narrow"/>
                        </a:rPr>
                        <a:t>R2</a:t>
                      </a: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0.3136</a:t>
                      </a:r>
                    </a:p>
                  </a:txBody>
                  <a:tcPr marL="9374" marR="9374" marT="937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0.2248</a:t>
                      </a:r>
                    </a:p>
                  </a:txBody>
                  <a:tcPr marL="9374" marR="9374" marT="937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extLst>
                  <a:ext uri="{0D108BD9-81ED-4DB2-BD59-A6C34878D82A}">
                    <a16:rowId xmlns:a16="http://schemas.microsoft.com/office/drawing/2014/main" val="2442839084"/>
                  </a:ext>
                </a:extLst>
              </a:tr>
              <a:tr h="263861">
                <a:tc>
                  <a:txBody>
                    <a:bodyPr/>
                    <a:lstStyle/>
                    <a:p>
                      <a:pPr algn="l" fontAlgn="b"/>
                      <a:r>
                        <a:rPr lang="en-US" sz="1800" b="0" i="0" u="none" strike="noStrike">
                          <a:solidFill>
                            <a:srgbClr val="000000"/>
                          </a:solidFill>
                          <a:effectLst/>
                          <a:latin typeface="Aptos Narrow"/>
                        </a:rPr>
                        <a:t>Adj. R2</a:t>
                      </a: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0.3126</a:t>
                      </a:r>
                    </a:p>
                  </a:txBody>
                  <a:tcPr marL="9374" marR="9374" marT="937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a:rPr>
                        <a:t>0.1882</a:t>
                      </a:r>
                    </a:p>
                  </a:txBody>
                  <a:tcPr marL="9374" marR="9374" marT="937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a:endParaRPr>
                    </a:p>
                  </a:txBody>
                  <a:tcPr marL="9374" marR="9374" marT="9374" marB="0" anchor="b">
                    <a:lnL>
                      <a:noFill/>
                    </a:lnL>
                    <a:lnR>
                      <a:noFill/>
                    </a:lnR>
                    <a:lnT>
                      <a:noFill/>
                    </a:lnT>
                    <a:lnB>
                      <a:noFill/>
                    </a:lnB>
                    <a:noFill/>
                  </a:tcPr>
                </a:tc>
                <a:extLst>
                  <a:ext uri="{0D108BD9-81ED-4DB2-BD59-A6C34878D82A}">
                    <a16:rowId xmlns:a16="http://schemas.microsoft.com/office/drawing/2014/main" val="3510614308"/>
                  </a:ext>
                </a:extLst>
              </a:tr>
              <a:tr h="916570">
                <a:tc>
                  <a:txBody>
                    <a:bodyPr/>
                    <a:lstStyle/>
                    <a:p>
                      <a:pPr algn="l" fontAlgn="b"/>
                      <a:r>
                        <a:rPr lang="en-US" sz="1800" b="0" i="0" u="none" strike="noStrike" dirty="0">
                          <a:solidFill>
                            <a:srgbClr val="000000"/>
                          </a:solidFill>
                          <a:effectLst/>
                          <a:latin typeface="Aptos Narrow"/>
                        </a:rPr>
                        <a:t>F Statistic (12;df=7743) | (11;df=7467) | (6;df=127) | (7;df=126)</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ptos Narrow"/>
                        </a:rPr>
                        <a:t>310.1</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a:rPr>
                        <a:t>***</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ptos Narrow"/>
                        </a:rPr>
                        <a:t>6.138</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a:rPr>
                        <a:t>***</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9736711"/>
                  </a:ext>
                </a:extLst>
              </a:tr>
            </a:tbl>
          </a:graphicData>
        </a:graphic>
      </p:graphicFrame>
    </p:spTree>
    <p:extLst>
      <p:ext uri="{BB962C8B-B14F-4D97-AF65-F5344CB8AC3E}">
        <p14:creationId xmlns:p14="http://schemas.microsoft.com/office/powerpoint/2010/main" val="3611840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E3A2FD2-ACA6-6D69-CED4-8DFA193DCADA}"/>
              </a:ext>
            </a:extLst>
          </p:cNvPr>
          <p:cNvGraphicFramePr>
            <a:graphicFrameLocks noGrp="1"/>
          </p:cNvGraphicFramePr>
          <p:nvPr>
            <p:extLst>
              <p:ext uri="{D42A27DB-BD31-4B8C-83A1-F6EECF244321}">
                <p14:modId xmlns:p14="http://schemas.microsoft.com/office/powerpoint/2010/main" val="4262027398"/>
              </p:ext>
            </p:extLst>
          </p:nvPr>
        </p:nvGraphicFramePr>
        <p:xfrm>
          <a:off x="288665" y="174351"/>
          <a:ext cx="11614669" cy="6339499"/>
        </p:xfrm>
        <a:graphic>
          <a:graphicData uri="http://schemas.openxmlformats.org/drawingml/2006/table">
            <a:tbl>
              <a:tblPr/>
              <a:tblGrid>
                <a:gridCol w="5132061">
                  <a:extLst>
                    <a:ext uri="{9D8B030D-6E8A-4147-A177-3AD203B41FA5}">
                      <a16:colId xmlns:a16="http://schemas.microsoft.com/office/drawing/2014/main" val="3245989422"/>
                    </a:ext>
                  </a:extLst>
                </a:gridCol>
                <a:gridCol w="2413531">
                  <a:extLst>
                    <a:ext uri="{9D8B030D-6E8A-4147-A177-3AD203B41FA5}">
                      <a16:colId xmlns:a16="http://schemas.microsoft.com/office/drawing/2014/main" val="1478160013"/>
                    </a:ext>
                  </a:extLst>
                </a:gridCol>
                <a:gridCol w="827773">
                  <a:extLst>
                    <a:ext uri="{9D8B030D-6E8A-4147-A177-3AD203B41FA5}">
                      <a16:colId xmlns:a16="http://schemas.microsoft.com/office/drawing/2014/main" val="4110062746"/>
                    </a:ext>
                  </a:extLst>
                </a:gridCol>
                <a:gridCol w="1952003">
                  <a:extLst>
                    <a:ext uri="{9D8B030D-6E8A-4147-A177-3AD203B41FA5}">
                      <a16:colId xmlns:a16="http://schemas.microsoft.com/office/drawing/2014/main" val="2695274581"/>
                    </a:ext>
                  </a:extLst>
                </a:gridCol>
                <a:gridCol w="1289301">
                  <a:extLst>
                    <a:ext uri="{9D8B030D-6E8A-4147-A177-3AD203B41FA5}">
                      <a16:colId xmlns:a16="http://schemas.microsoft.com/office/drawing/2014/main" val="268414724"/>
                    </a:ext>
                  </a:extLst>
                </a:gridCol>
              </a:tblGrid>
              <a:tr h="514609">
                <a:tc>
                  <a:txBody>
                    <a:bodyPr/>
                    <a:lstStyle/>
                    <a:p>
                      <a:pPr algn="l" fontAlgn="b"/>
                      <a:r>
                        <a:rPr lang="en-US" sz="1800" b="0" i="0" u="none" strike="noStrike">
                          <a:solidFill>
                            <a:srgbClr val="000000"/>
                          </a:solidFill>
                          <a:effectLst/>
                          <a:latin typeface="Aptos Narrow" panose="020B0004020202020204"/>
                        </a:rPr>
                        <a:t>PM2.5 in Air</a:t>
                      </a:r>
                    </a:p>
                  </a:txBody>
                  <a:tcPr marL="9314" marR="9314" marT="931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a:rPr>
                        <a:t>Pop. Dens. below 40 (Rural)</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800" b="0" i="0" u="none" strike="noStrike" dirty="0">
                        <a:solidFill>
                          <a:srgbClr val="000000"/>
                        </a:solidFill>
                        <a:effectLst/>
                        <a:latin typeface="Aptos Narrow"/>
                      </a:endParaRP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a:rPr>
                        <a:t>Pop. Dens. above 50</a:t>
                      </a:r>
                    </a:p>
                  </a:txBody>
                  <a:tcPr marL="9374" marR="9374" marT="937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2367859"/>
                  </a:ext>
                </a:extLst>
              </a:tr>
              <a:tr h="278176">
                <a:tc>
                  <a:txBody>
                    <a:bodyPr/>
                    <a:lstStyle/>
                    <a:p>
                      <a:pPr algn="ctr" fontAlgn="b"/>
                      <a:r>
                        <a:rPr lang="en-US" sz="1800" b="1" i="0" u="none" strike="noStrike">
                          <a:solidFill>
                            <a:srgbClr val="000000"/>
                          </a:solidFill>
                          <a:effectLst/>
                          <a:latin typeface="Aptos Narrow" panose="020B0004020202020204"/>
                        </a:rPr>
                        <a:t>term</a:t>
                      </a:r>
                    </a:p>
                  </a:txBody>
                  <a:tcPr marL="9314" marR="9314" marT="931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panose="020B0004020202020204"/>
                        </a:rPr>
                        <a:t>estimate</a:t>
                      </a:r>
                    </a:p>
                  </a:txBody>
                  <a:tcPr marL="9314" marR="9314" marT="931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panose="020B0004020202020204"/>
                        </a:rPr>
                        <a:t> </a:t>
                      </a:r>
                    </a:p>
                  </a:txBody>
                  <a:tcPr marL="9314" marR="9314" marT="931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panose="020B0004020202020204"/>
                        </a:rPr>
                        <a:t>estimate</a:t>
                      </a:r>
                    </a:p>
                  </a:txBody>
                  <a:tcPr marL="9314" marR="9314" marT="931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Aptos Narrow" panose="020B0004020202020204"/>
                        </a:rPr>
                        <a:t> </a:t>
                      </a:r>
                    </a:p>
                  </a:txBody>
                  <a:tcPr marL="9314" marR="9314" marT="931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0785013"/>
                  </a:ext>
                </a:extLst>
              </a:tr>
              <a:tr h="264267">
                <a:tc>
                  <a:txBody>
                    <a:bodyPr/>
                    <a:lstStyle/>
                    <a:p>
                      <a:pPr algn="l" fontAlgn="b"/>
                      <a:r>
                        <a:rPr lang="en-US" sz="1800" b="0" i="0" u="none" strike="noStrike">
                          <a:solidFill>
                            <a:srgbClr val="000000"/>
                          </a:solidFill>
                          <a:effectLst/>
                          <a:latin typeface="Aptos Narrow" panose="020B0004020202020204"/>
                        </a:rPr>
                        <a:t>(Intercept)</a:t>
                      </a:r>
                    </a:p>
                  </a:txBody>
                  <a:tcPr marL="9314" marR="9314" marT="931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a:solidFill>
                            <a:srgbClr val="000000"/>
                          </a:solidFill>
                          <a:effectLst/>
                          <a:latin typeface="Aptos Narrow" panose="020B0004020202020204"/>
                        </a:rPr>
                        <a:t>6.41</a:t>
                      </a:r>
                    </a:p>
                  </a:txBody>
                  <a:tcPr marL="9314" marR="9314" marT="931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800" b="0" i="0" u="none" strike="noStrike">
                          <a:solidFill>
                            <a:srgbClr val="000000"/>
                          </a:solidFill>
                          <a:effectLst/>
                          <a:latin typeface="Aptos Narrow" panose="020B0004020202020204"/>
                        </a:rPr>
                        <a:t>***</a:t>
                      </a:r>
                    </a:p>
                  </a:txBody>
                  <a:tcPr marL="9314" marR="9314" marT="931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a:solidFill>
                            <a:srgbClr val="000000"/>
                          </a:solidFill>
                          <a:effectLst/>
                          <a:latin typeface="Aptos Narrow" panose="020B0004020202020204"/>
                        </a:rPr>
                        <a:t>11.80</a:t>
                      </a:r>
                    </a:p>
                  </a:txBody>
                  <a:tcPr marL="9314" marR="9314" marT="931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800" b="0" i="0" u="none" strike="noStrike">
                          <a:solidFill>
                            <a:srgbClr val="000000"/>
                          </a:solidFill>
                          <a:effectLst/>
                          <a:latin typeface="Aptos Narrow" panose="020B0004020202020204"/>
                        </a:rPr>
                        <a:t>***</a:t>
                      </a:r>
                    </a:p>
                  </a:txBody>
                  <a:tcPr marL="9314" marR="9314" marT="9314"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28820722"/>
                  </a:ext>
                </a:extLst>
              </a:tr>
              <a:tr h="264267">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0.060</a:t>
                      </a:r>
                    </a:p>
                  </a:txBody>
                  <a:tcPr marL="9314" marR="9314" marT="931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0.40</a:t>
                      </a:r>
                    </a:p>
                  </a:txBody>
                  <a:tcPr marL="9314" marR="9314" marT="931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extLst>
                  <a:ext uri="{0D108BD9-81ED-4DB2-BD59-A6C34878D82A}">
                    <a16:rowId xmlns:a16="http://schemas.microsoft.com/office/drawing/2014/main" val="2570258734"/>
                  </a:ext>
                </a:extLst>
              </a:tr>
              <a:tr h="264267">
                <a:tc>
                  <a:txBody>
                    <a:bodyPr/>
                    <a:lstStyle/>
                    <a:p>
                      <a:pPr algn="l" fontAlgn="b"/>
                      <a:r>
                        <a:rPr lang="en-US" sz="1800" b="0" i="0" u="none" strike="noStrike">
                          <a:solidFill>
                            <a:srgbClr val="000000"/>
                          </a:solidFill>
                          <a:effectLst/>
                          <a:latin typeface="Aptos Narrow" panose="020B0004020202020204"/>
                        </a:rPr>
                        <a:t>Hispanic</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0.00005</a:t>
                      </a:r>
                    </a:p>
                  </a:txBody>
                  <a:tcPr marL="9314" marR="9314" marT="931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a:rPr>
                        <a:t>***</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-0.0002</a:t>
                      </a:r>
                    </a:p>
                  </a:txBody>
                  <a:tcPr marL="9314" marR="9314" marT="931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a:rPr>
                        <a:t>**</a:t>
                      </a:r>
                    </a:p>
                  </a:txBody>
                  <a:tcPr marL="9314" marR="9314" marT="9314" marB="0" anchor="b">
                    <a:lnL>
                      <a:noFill/>
                    </a:lnL>
                    <a:lnR>
                      <a:noFill/>
                    </a:lnR>
                    <a:lnT>
                      <a:noFill/>
                    </a:lnT>
                    <a:lnB>
                      <a:noFill/>
                    </a:lnB>
                    <a:noFill/>
                  </a:tcPr>
                </a:tc>
                <a:extLst>
                  <a:ext uri="{0D108BD9-81ED-4DB2-BD59-A6C34878D82A}">
                    <a16:rowId xmlns:a16="http://schemas.microsoft.com/office/drawing/2014/main" val="293170473"/>
                  </a:ext>
                </a:extLst>
              </a:tr>
              <a:tr h="264267">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0.00002</a:t>
                      </a:r>
                    </a:p>
                  </a:txBody>
                  <a:tcPr marL="9314" marR="9314" marT="931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0.0001</a:t>
                      </a:r>
                    </a:p>
                  </a:txBody>
                  <a:tcPr marL="9314" marR="9314" marT="931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extLst>
                  <a:ext uri="{0D108BD9-81ED-4DB2-BD59-A6C34878D82A}">
                    <a16:rowId xmlns:a16="http://schemas.microsoft.com/office/drawing/2014/main" val="2900590578"/>
                  </a:ext>
                </a:extLst>
              </a:tr>
              <a:tr h="264267">
                <a:tc>
                  <a:txBody>
                    <a:bodyPr/>
                    <a:lstStyle/>
                    <a:p>
                      <a:pPr algn="l" fontAlgn="b"/>
                      <a:r>
                        <a:rPr lang="en-US" sz="1800" b="0" i="0" u="none" strike="noStrike">
                          <a:solidFill>
                            <a:srgbClr val="000000"/>
                          </a:solidFill>
                          <a:effectLst/>
                          <a:latin typeface="Aptos Narrow" panose="020B0004020202020204"/>
                        </a:rPr>
                        <a:t>American Indian</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-0.0005</a:t>
                      </a:r>
                    </a:p>
                  </a:txBody>
                  <a:tcPr marL="9314" marR="9314" marT="931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a:rPr>
                        <a:t>***</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0.0085</a:t>
                      </a:r>
                    </a:p>
                  </a:txBody>
                  <a:tcPr marL="9314" marR="9314" marT="931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a:rPr>
                        <a:t>**</a:t>
                      </a:r>
                    </a:p>
                  </a:txBody>
                  <a:tcPr marL="9314" marR="9314" marT="9314" marB="0" anchor="b">
                    <a:lnL>
                      <a:noFill/>
                    </a:lnL>
                    <a:lnR>
                      <a:noFill/>
                    </a:lnR>
                    <a:lnT>
                      <a:noFill/>
                    </a:lnT>
                    <a:lnB>
                      <a:noFill/>
                    </a:lnB>
                    <a:noFill/>
                  </a:tcPr>
                </a:tc>
                <a:extLst>
                  <a:ext uri="{0D108BD9-81ED-4DB2-BD59-A6C34878D82A}">
                    <a16:rowId xmlns:a16="http://schemas.microsoft.com/office/drawing/2014/main" val="3462510199"/>
                  </a:ext>
                </a:extLst>
              </a:tr>
              <a:tr h="264267">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0.00005</a:t>
                      </a:r>
                    </a:p>
                  </a:txBody>
                  <a:tcPr marL="9314" marR="9314" marT="931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0.0040</a:t>
                      </a:r>
                    </a:p>
                  </a:txBody>
                  <a:tcPr marL="9314" marR="9314" marT="931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extLst>
                  <a:ext uri="{0D108BD9-81ED-4DB2-BD59-A6C34878D82A}">
                    <a16:rowId xmlns:a16="http://schemas.microsoft.com/office/drawing/2014/main" val="3287471077"/>
                  </a:ext>
                </a:extLst>
              </a:tr>
              <a:tr h="264267">
                <a:tc>
                  <a:txBody>
                    <a:bodyPr/>
                    <a:lstStyle/>
                    <a:p>
                      <a:pPr algn="l" fontAlgn="b"/>
                      <a:r>
                        <a:rPr lang="en-US" sz="1800" b="0" i="0" u="none" strike="noStrike">
                          <a:solidFill>
                            <a:srgbClr val="000000"/>
                          </a:solidFill>
                          <a:effectLst/>
                          <a:latin typeface="Aptos Narrow" panose="020B0004020202020204"/>
                        </a:rPr>
                        <a:t>Black</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0.0005</a:t>
                      </a:r>
                    </a:p>
                  </a:txBody>
                  <a:tcPr marL="9314" marR="9314" marT="931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a:rPr>
                        <a:t>***</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0.0003</a:t>
                      </a:r>
                    </a:p>
                  </a:txBody>
                  <a:tcPr marL="9314" marR="9314" marT="931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a:rPr>
                        <a:t>**</a:t>
                      </a:r>
                    </a:p>
                  </a:txBody>
                  <a:tcPr marL="9314" marR="9314" marT="9314" marB="0" anchor="b">
                    <a:lnL>
                      <a:noFill/>
                    </a:lnL>
                    <a:lnR>
                      <a:noFill/>
                    </a:lnR>
                    <a:lnT>
                      <a:noFill/>
                    </a:lnT>
                    <a:lnB>
                      <a:noFill/>
                    </a:lnB>
                    <a:noFill/>
                  </a:tcPr>
                </a:tc>
                <a:extLst>
                  <a:ext uri="{0D108BD9-81ED-4DB2-BD59-A6C34878D82A}">
                    <a16:rowId xmlns:a16="http://schemas.microsoft.com/office/drawing/2014/main" val="2082908346"/>
                  </a:ext>
                </a:extLst>
              </a:tr>
              <a:tr h="264267">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0.00003</a:t>
                      </a:r>
                    </a:p>
                  </a:txBody>
                  <a:tcPr marL="9314" marR="9314" marT="931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0.0001</a:t>
                      </a:r>
                    </a:p>
                  </a:txBody>
                  <a:tcPr marL="9314" marR="9314" marT="931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extLst>
                  <a:ext uri="{0D108BD9-81ED-4DB2-BD59-A6C34878D82A}">
                    <a16:rowId xmlns:a16="http://schemas.microsoft.com/office/drawing/2014/main" val="3894940557"/>
                  </a:ext>
                </a:extLst>
              </a:tr>
              <a:tr h="264267">
                <a:tc>
                  <a:txBody>
                    <a:bodyPr/>
                    <a:lstStyle/>
                    <a:p>
                      <a:pPr algn="l" fontAlgn="b"/>
                      <a:r>
                        <a:rPr lang="en-US" sz="1800" b="0" i="0" u="none" strike="noStrike">
                          <a:solidFill>
                            <a:srgbClr val="000000"/>
                          </a:solidFill>
                          <a:effectLst/>
                          <a:latin typeface="Aptos Narrow" panose="020B0004020202020204"/>
                        </a:rPr>
                        <a:t>% No High School Degree</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0.033</a:t>
                      </a:r>
                    </a:p>
                  </a:txBody>
                  <a:tcPr marL="9314" marR="9314" marT="931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a:rPr>
                        <a:t>***</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0.022</a:t>
                      </a:r>
                    </a:p>
                  </a:txBody>
                  <a:tcPr marL="9314" marR="9314" marT="931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a:rPr>
                        <a:t>***</a:t>
                      </a:r>
                    </a:p>
                  </a:txBody>
                  <a:tcPr marL="9314" marR="9314" marT="9314" marB="0" anchor="b">
                    <a:lnL>
                      <a:noFill/>
                    </a:lnL>
                    <a:lnR>
                      <a:noFill/>
                    </a:lnR>
                    <a:lnT>
                      <a:noFill/>
                    </a:lnT>
                    <a:lnB>
                      <a:noFill/>
                    </a:lnB>
                    <a:noFill/>
                  </a:tcPr>
                </a:tc>
                <a:extLst>
                  <a:ext uri="{0D108BD9-81ED-4DB2-BD59-A6C34878D82A}">
                    <a16:rowId xmlns:a16="http://schemas.microsoft.com/office/drawing/2014/main" val="2392102254"/>
                  </a:ext>
                </a:extLst>
              </a:tr>
              <a:tr h="264267">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0.0018</a:t>
                      </a:r>
                    </a:p>
                  </a:txBody>
                  <a:tcPr marL="9314" marR="9314" marT="931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0.0064</a:t>
                      </a:r>
                    </a:p>
                  </a:txBody>
                  <a:tcPr marL="9314" marR="9314" marT="9314" marB="0" anchor="b">
                    <a:lnL>
                      <a:noFill/>
                    </a:lnL>
                    <a:lnR>
                      <a:noFill/>
                    </a:lnR>
                    <a:lnT>
                      <a:noFill/>
                    </a:lnT>
                    <a:lnB>
                      <a:noFill/>
                    </a:lnB>
                    <a:noFill/>
                  </a:tcPr>
                </a:tc>
                <a:tc>
                  <a:txBody>
                    <a:bodyPr/>
                    <a:lstStyle/>
                    <a:p>
                      <a:pPr algn="l" fontAlgn="b"/>
                      <a:endParaRPr lang="en-US" sz="1200" b="0" i="1"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extLst>
                  <a:ext uri="{0D108BD9-81ED-4DB2-BD59-A6C34878D82A}">
                    <a16:rowId xmlns:a16="http://schemas.microsoft.com/office/drawing/2014/main" val="3041595195"/>
                  </a:ext>
                </a:extLst>
              </a:tr>
              <a:tr h="264267">
                <a:tc>
                  <a:txBody>
                    <a:bodyPr/>
                    <a:lstStyle/>
                    <a:p>
                      <a:pPr algn="l" fontAlgn="b"/>
                      <a:r>
                        <a:rPr lang="en-US" sz="1800" b="0" i="0" u="none" strike="noStrike">
                          <a:solidFill>
                            <a:srgbClr val="000000"/>
                          </a:solidFill>
                          <a:effectLst/>
                          <a:latin typeface="Aptos Narrow" panose="020B0004020202020204"/>
                        </a:rPr>
                        <a:t>Mean Income (Scaled $10,000)</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0.0001</a:t>
                      </a:r>
                    </a:p>
                  </a:txBody>
                  <a:tcPr marL="9314" marR="9314" marT="9314" marB="0" anchor="b">
                    <a:lnL>
                      <a:noFill/>
                    </a:lnL>
                    <a:lnR>
                      <a:noFill/>
                    </a:lnR>
                    <a:lnT>
                      <a:noFill/>
                    </a:lnT>
                    <a:lnB>
                      <a:noFill/>
                    </a:lnB>
                    <a:noFill/>
                  </a:tcPr>
                </a:tc>
                <a:tc>
                  <a:txBody>
                    <a:bodyPr/>
                    <a:lstStyle/>
                    <a:p>
                      <a:pPr algn="l" fontAlgn="b"/>
                      <a:r>
                        <a:rPr lang="en-US" sz="1800" b="0" i="0" u="none" strike="noStrike">
                          <a:solidFill>
                            <a:srgbClr val="000000"/>
                          </a:solidFill>
                          <a:effectLst/>
                          <a:latin typeface="Aptos Narrow" panose="020B0004020202020204"/>
                        </a:rPr>
                        <a:t>***</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0.00002</a:t>
                      </a:r>
                    </a:p>
                  </a:txBody>
                  <a:tcPr marL="9314" marR="9314" marT="931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extLst>
                  <a:ext uri="{0D108BD9-81ED-4DB2-BD59-A6C34878D82A}">
                    <a16:rowId xmlns:a16="http://schemas.microsoft.com/office/drawing/2014/main" val="498175940"/>
                  </a:ext>
                </a:extLst>
              </a:tr>
              <a:tr h="264267">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0.000004</a:t>
                      </a:r>
                    </a:p>
                  </a:txBody>
                  <a:tcPr marL="9314" marR="9314" marT="931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200" b="0" i="1" u="none" strike="noStrike">
                          <a:solidFill>
                            <a:srgbClr val="000000"/>
                          </a:solidFill>
                          <a:effectLst/>
                          <a:latin typeface="Aptos Narrow" panose="020B0004020202020204"/>
                        </a:rPr>
                        <a:t>0.00005</a:t>
                      </a:r>
                    </a:p>
                  </a:txBody>
                  <a:tcPr marL="9314" marR="9314" marT="931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extLst>
                  <a:ext uri="{0D108BD9-81ED-4DB2-BD59-A6C34878D82A}">
                    <a16:rowId xmlns:a16="http://schemas.microsoft.com/office/drawing/2014/main" val="2380918632"/>
                  </a:ext>
                </a:extLst>
              </a:tr>
              <a:tr h="264267">
                <a:tc>
                  <a:txBody>
                    <a:bodyPr/>
                    <a:lstStyle/>
                    <a:p>
                      <a:pPr algn="l" fontAlgn="b"/>
                      <a:r>
                        <a:rPr lang="en-US" sz="1800" b="0" i="0" u="none" strike="noStrike">
                          <a:solidFill>
                            <a:srgbClr val="000000"/>
                          </a:solidFill>
                          <a:effectLst/>
                          <a:latin typeface="Aptos Narrow" panose="020B0004020202020204"/>
                        </a:rPr>
                        <a:t>State Controls</a:t>
                      </a:r>
                    </a:p>
                  </a:txBody>
                  <a:tcPr marL="9314" marR="9314" marT="9314"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ptos Narrow" panose="020B0004020202020204"/>
                        </a:rPr>
                        <a:t>Yes</a:t>
                      </a:r>
                    </a:p>
                  </a:txBody>
                  <a:tcPr marL="9314" marR="9314" marT="9314"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ptos Narrow" panose="020B0004020202020204"/>
                        </a:rPr>
                        <a:t> </a:t>
                      </a:r>
                    </a:p>
                  </a:txBody>
                  <a:tcPr marL="9314" marR="9314" marT="9314"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ptos Narrow" panose="020B0004020202020204"/>
                        </a:rPr>
                        <a:t>Yes</a:t>
                      </a:r>
                    </a:p>
                  </a:txBody>
                  <a:tcPr marL="9314" marR="9314" marT="9314"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panose="020B0004020202020204"/>
                        </a:rPr>
                        <a:t> </a:t>
                      </a:r>
                    </a:p>
                  </a:txBody>
                  <a:tcPr marL="9314" marR="9314" marT="9314"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1897721"/>
                  </a:ext>
                </a:extLst>
              </a:tr>
              <a:tr h="264267">
                <a:tc>
                  <a:txBody>
                    <a:bodyPr/>
                    <a:lstStyle/>
                    <a:p>
                      <a:pPr algn="l" fontAlgn="b"/>
                      <a:r>
                        <a:rPr lang="en-US" sz="1800" b="0" i="0" u="none" strike="noStrike">
                          <a:solidFill>
                            <a:srgbClr val="000000"/>
                          </a:solidFill>
                          <a:effectLst/>
                          <a:latin typeface="Aptos Narrow" panose="020B0004020202020204"/>
                        </a:rPr>
                        <a:t>Observations</a:t>
                      </a:r>
                    </a:p>
                  </a:txBody>
                  <a:tcPr marL="9314" marR="9314" marT="931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a:solidFill>
                            <a:srgbClr val="000000"/>
                          </a:solidFill>
                          <a:effectLst/>
                          <a:latin typeface="Aptos Narrow" panose="020B0004020202020204"/>
                        </a:rPr>
                        <a:t>7479</a:t>
                      </a:r>
                    </a:p>
                  </a:txBody>
                  <a:tcPr marL="9314" marR="9314" marT="931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800" b="0" i="0" u="none" strike="noStrike" dirty="0">
                          <a:solidFill>
                            <a:srgbClr val="000000"/>
                          </a:solidFill>
                          <a:effectLst/>
                          <a:latin typeface="Aptos Narrow" panose="020B0004020202020204"/>
                        </a:rPr>
                        <a:t>134</a:t>
                      </a:r>
                    </a:p>
                  </a:txBody>
                  <a:tcPr marL="9314" marR="9314" marT="931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800" b="0" i="0" u="none" strike="noStrike" dirty="0">
                        <a:solidFill>
                          <a:srgbClr val="000000"/>
                        </a:solidFill>
                        <a:effectLst/>
                        <a:latin typeface="Aptos Narrow" panose="020B0004020202020204"/>
                      </a:endParaRPr>
                    </a:p>
                  </a:txBody>
                  <a:tcPr marL="9314" marR="9314" marT="9314"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814010943"/>
                  </a:ext>
                </a:extLst>
              </a:tr>
              <a:tr h="264267">
                <a:tc>
                  <a:txBody>
                    <a:bodyPr/>
                    <a:lstStyle/>
                    <a:p>
                      <a:pPr algn="l" fontAlgn="b"/>
                      <a:r>
                        <a:rPr lang="en-US" sz="1800" b="0" i="0" u="none" strike="noStrike">
                          <a:solidFill>
                            <a:srgbClr val="000000"/>
                          </a:solidFill>
                          <a:effectLst/>
                          <a:latin typeface="Aptos Narrow" panose="020B0004020202020204"/>
                        </a:rPr>
                        <a:t>R2</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0.7628</a:t>
                      </a:r>
                    </a:p>
                  </a:txBody>
                  <a:tcPr marL="9314" marR="9314" marT="931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0.3477</a:t>
                      </a:r>
                    </a:p>
                  </a:txBody>
                  <a:tcPr marL="9314" marR="9314" marT="931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extLst>
                  <a:ext uri="{0D108BD9-81ED-4DB2-BD59-A6C34878D82A}">
                    <a16:rowId xmlns:a16="http://schemas.microsoft.com/office/drawing/2014/main" val="321340210"/>
                  </a:ext>
                </a:extLst>
              </a:tr>
              <a:tr h="264267">
                <a:tc>
                  <a:txBody>
                    <a:bodyPr/>
                    <a:lstStyle/>
                    <a:p>
                      <a:pPr algn="l" fontAlgn="b"/>
                      <a:r>
                        <a:rPr lang="en-US" sz="1800" b="0" i="0" u="none" strike="noStrike">
                          <a:solidFill>
                            <a:srgbClr val="000000"/>
                          </a:solidFill>
                          <a:effectLst/>
                          <a:latin typeface="Aptos Narrow" panose="020B0004020202020204"/>
                        </a:rPr>
                        <a:t>Adj. R2</a:t>
                      </a: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0.7624</a:t>
                      </a:r>
                    </a:p>
                  </a:txBody>
                  <a:tcPr marL="9314" marR="9314" marT="931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a:rPr>
                        <a:t>0.3169</a:t>
                      </a:r>
                    </a:p>
                  </a:txBody>
                  <a:tcPr marL="9314" marR="9314" marT="9314"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Aptos Narrow" panose="020B0004020202020204"/>
                      </a:endParaRPr>
                    </a:p>
                  </a:txBody>
                  <a:tcPr marL="9314" marR="9314" marT="9314" marB="0" anchor="b">
                    <a:lnL>
                      <a:noFill/>
                    </a:lnL>
                    <a:lnR>
                      <a:noFill/>
                    </a:lnR>
                    <a:lnT>
                      <a:noFill/>
                    </a:lnT>
                    <a:lnB>
                      <a:noFill/>
                    </a:lnB>
                    <a:noFill/>
                  </a:tcPr>
                </a:tc>
                <a:extLst>
                  <a:ext uri="{0D108BD9-81ED-4DB2-BD59-A6C34878D82A}">
                    <a16:rowId xmlns:a16="http://schemas.microsoft.com/office/drawing/2014/main" val="2792617523"/>
                  </a:ext>
                </a:extLst>
              </a:tr>
              <a:tr h="959707">
                <a:tc>
                  <a:txBody>
                    <a:bodyPr/>
                    <a:lstStyle/>
                    <a:p>
                      <a:pPr algn="l" fontAlgn="b"/>
                      <a:r>
                        <a:rPr lang="en-US" sz="1800" b="0" i="0" u="none" strike="noStrike">
                          <a:solidFill>
                            <a:srgbClr val="000000"/>
                          </a:solidFill>
                          <a:effectLst/>
                          <a:latin typeface="Aptos Narrow" panose="020B0004020202020204"/>
                        </a:rPr>
                        <a:t>F Statistic (12;df=7743) | (11;df=7467) | (6;df=127) | (7;df=126)</a:t>
                      </a:r>
                    </a:p>
                  </a:txBody>
                  <a:tcPr marL="9314" marR="9314" marT="931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ptos Narrow" panose="020B0004020202020204"/>
                        </a:rPr>
                        <a:t>2183</a:t>
                      </a:r>
                    </a:p>
                  </a:txBody>
                  <a:tcPr marL="9314" marR="9314" marT="931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panose="020B0004020202020204"/>
                        </a:rPr>
                        <a:t>***</a:t>
                      </a:r>
                    </a:p>
                  </a:txBody>
                  <a:tcPr marL="9314" marR="9314" marT="931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ptos Narrow" panose="020B0004020202020204"/>
                        </a:rPr>
                        <a:t>11.28</a:t>
                      </a:r>
                    </a:p>
                  </a:txBody>
                  <a:tcPr marL="9314" marR="9314" marT="931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800" b="0" i="0" u="none" strike="noStrike" dirty="0">
                          <a:solidFill>
                            <a:srgbClr val="000000"/>
                          </a:solidFill>
                          <a:effectLst/>
                          <a:latin typeface="Aptos Narrow" panose="020B0004020202020204"/>
                        </a:rPr>
                        <a:t>***</a:t>
                      </a:r>
                    </a:p>
                  </a:txBody>
                  <a:tcPr marL="9314" marR="9314" marT="9314"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5330236"/>
                  </a:ext>
                </a:extLst>
              </a:tr>
            </a:tbl>
          </a:graphicData>
        </a:graphic>
      </p:graphicFrame>
    </p:spTree>
    <p:extLst>
      <p:ext uri="{BB962C8B-B14F-4D97-AF65-F5344CB8AC3E}">
        <p14:creationId xmlns:p14="http://schemas.microsoft.com/office/powerpoint/2010/main" val="2717881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A8CF-554F-43B0-BE4B-DF4210CE66F9}"/>
              </a:ext>
            </a:extLst>
          </p:cNvPr>
          <p:cNvSpPr>
            <a:spLocks noGrp="1"/>
          </p:cNvSpPr>
          <p:nvPr>
            <p:ph type="title"/>
          </p:nvPr>
        </p:nvSpPr>
        <p:spPr/>
        <p:txBody>
          <a:bodyPr/>
          <a:lstStyle/>
          <a:p>
            <a:r>
              <a:rPr lang="en-US" dirty="0"/>
              <a:t>Summary of Statistical Findings</a:t>
            </a:r>
          </a:p>
        </p:txBody>
      </p:sp>
      <p:sp>
        <p:nvSpPr>
          <p:cNvPr id="3" name="Content Placeholder 2">
            <a:extLst>
              <a:ext uri="{FF2B5EF4-FFF2-40B4-BE49-F238E27FC236}">
                <a16:creationId xmlns:a16="http://schemas.microsoft.com/office/drawing/2014/main" id="{D8E347F1-7566-6E48-4AEF-382A2A31934B}"/>
              </a:ext>
            </a:extLst>
          </p:cNvPr>
          <p:cNvSpPr>
            <a:spLocks noGrp="1"/>
          </p:cNvSpPr>
          <p:nvPr>
            <p:ph idx="1"/>
          </p:nvPr>
        </p:nvSpPr>
        <p:spPr>
          <a:xfrm>
            <a:off x="838200" y="1825625"/>
            <a:ext cx="10515600" cy="4667250"/>
          </a:xfrm>
        </p:spPr>
        <p:txBody>
          <a:bodyPr>
            <a:normAutofit/>
          </a:bodyPr>
          <a:lstStyle/>
          <a:p>
            <a:r>
              <a:rPr lang="en-US" sz="3200" dirty="0"/>
              <a:t>Racial and ethnic minorities more likely to live in areas with higher environmental burden prevalence</a:t>
            </a:r>
          </a:p>
          <a:p>
            <a:r>
              <a:rPr lang="en-US" sz="3200" dirty="0"/>
              <a:t>Higher income communities experience less environmental burden, but air pollution pervasive</a:t>
            </a:r>
          </a:p>
          <a:p>
            <a:r>
              <a:rPr lang="en-US" sz="3200" dirty="0"/>
              <a:t>Lower educated individuals more likely to live in communities with higher prevalence of each burden</a:t>
            </a:r>
          </a:p>
          <a:p>
            <a:r>
              <a:rPr lang="en-US" sz="3200" dirty="0"/>
              <a:t>More densely populated areas have higher environmental burden prevalence</a:t>
            </a:r>
          </a:p>
          <a:p>
            <a:endParaRPr lang="en-US" sz="3200" dirty="0"/>
          </a:p>
        </p:txBody>
      </p:sp>
    </p:spTree>
    <p:extLst>
      <p:ext uri="{BB962C8B-B14F-4D97-AF65-F5344CB8AC3E}">
        <p14:creationId xmlns:p14="http://schemas.microsoft.com/office/powerpoint/2010/main" val="3151348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3538-F728-BC36-FFF8-99B4D4CA7F83}"/>
              </a:ext>
            </a:extLst>
          </p:cNvPr>
          <p:cNvSpPr>
            <a:spLocks noGrp="1"/>
          </p:cNvSpPr>
          <p:nvPr>
            <p:ph type="title"/>
          </p:nvPr>
        </p:nvSpPr>
        <p:spPr/>
        <p:txBody>
          <a:bodyPr/>
          <a:lstStyle/>
          <a:p>
            <a:r>
              <a:rPr lang="en-US" dirty="0"/>
              <a:t>Policy Implications</a:t>
            </a:r>
          </a:p>
        </p:txBody>
      </p:sp>
      <p:sp>
        <p:nvSpPr>
          <p:cNvPr id="3" name="Content Placeholder 2">
            <a:extLst>
              <a:ext uri="{FF2B5EF4-FFF2-40B4-BE49-F238E27FC236}">
                <a16:creationId xmlns:a16="http://schemas.microsoft.com/office/drawing/2014/main" id="{C4EC9675-06CF-8D71-539A-FC217F172025}"/>
              </a:ext>
            </a:extLst>
          </p:cNvPr>
          <p:cNvSpPr>
            <a:spLocks noGrp="1"/>
          </p:cNvSpPr>
          <p:nvPr>
            <p:ph idx="1"/>
          </p:nvPr>
        </p:nvSpPr>
        <p:spPr>
          <a:xfrm>
            <a:off x="838200" y="1825625"/>
            <a:ext cx="6349409" cy="4351338"/>
          </a:xfrm>
        </p:spPr>
        <p:txBody>
          <a:bodyPr>
            <a:normAutofit/>
          </a:bodyPr>
          <a:lstStyle/>
          <a:p>
            <a:r>
              <a:rPr lang="en-US" sz="3200" dirty="0"/>
              <a:t>Environmental policies targeting denser areas may be useful </a:t>
            </a:r>
          </a:p>
          <a:p>
            <a:r>
              <a:rPr lang="en-US" sz="3200" dirty="0"/>
              <a:t>Policies targeted towards low-income, less educated communities needed to lessen disproportional environmental burdens</a:t>
            </a:r>
          </a:p>
          <a:p>
            <a:pPr lvl="1"/>
            <a:r>
              <a:rPr lang="en-US" sz="2800" dirty="0"/>
              <a:t>Emphasizing ways to limit potential gentrification effects</a:t>
            </a:r>
          </a:p>
          <a:p>
            <a:pPr marL="0" indent="0">
              <a:buNone/>
            </a:pPr>
            <a:endParaRPr lang="en-US" sz="3200" dirty="0"/>
          </a:p>
          <a:p>
            <a:endParaRPr lang="en-US" sz="3200" dirty="0"/>
          </a:p>
        </p:txBody>
      </p:sp>
      <p:pic>
        <p:nvPicPr>
          <p:cNvPr id="5" name="Picture 4" descr="Palmtrees against city during sunset">
            <a:extLst>
              <a:ext uri="{FF2B5EF4-FFF2-40B4-BE49-F238E27FC236}">
                <a16:creationId xmlns:a16="http://schemas.microsoft.com/office/drawing/2014/main" id="{628B11FC-BCBC-80D7-7C33-6745DA5F6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696" y="2020824"/>
            <a:ext cx="4225559" cy="28163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367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0758-2A5C-8401-B7ED-B19F94092CAC}"/>
              </a:ext>
            </a:extLst>
          </p:cNvPr>
          <p:cNvSpPr>
            <a:spLocks noGrp="1"/>
          </p:cNvSpPr>
          <p:nvPr>
            <p:ph type="title"/>
          </p:nvPr>
        </p:nvSpPr>
        <p:spPr>
          <a:xfrm>
            <a:off x="838200" y="365126"/>
            <a:ext cx="10515600" cy="1035050"/>
          </a:xfrm>
        </p:spPr>
        <p:txBody>
          <a:bodyPr>
            <a:normAutofit/>
          </a:bodyPr>
          <a:lstStyle/>
          <a:p>
            <a:r>
              <a:rPr lang="en-US" dirty="0"/>
              <a:t>Environmental Justice in Colorado River Basin</a:t>
            </a:r>
          </a:p>
        </p:txBody>
      </p:sp>
      <p:sp>
        <p:nvSpPr>
          <p:cNvPr id="3" name="Content Placeholder 2">
            <a:extLst>
              <a:ext uri="{FF2B5EF4-FFF2-40B4-BE49-F238E27FC236}">
                <a16:creationId xmlns:a16="http://schemas.microsoft.com/office/drawing/2014/main" id="{83199362-7879-388A-1230-DD7B7FF158BC}"/>
              </a:ext>
            </a:extLst>
          </p:cNvPr>
          <p:cNvSpPr>
            <a:spLocks noGrp="1"/>
          </p:cNvSpPr>
          <p:nvPr>
            <p:ph idx="1"/>
          </p:nvPr>
        </p:nvSpPr>
        <p:spPr>
          <a:xfrm>
            <a:off x="838200" y="1708149"/>
            <a:ext cx="10515600" cy="4784725"/>
          </a:xfrm>
        </p:spPr>
        <p:txBody>
          <a:bodyPr>
            <a:normAutofit/>
          </a:bodyPr>
          <a:lstStyle/>
          <a:p>
            <a:r>
              <a:rPr lang="en-US" sz="3200" dirty="0"/>
              <a:t>Environmental burdens in CRB include lack of access to green space, clean air, safe drinking water, &amp; complete household water infrastructure</a:t>
            </a:r>
          </a:p>
          <a:p>
            <a:pPr lvl="1"/>
            <a:r>
              <a:rPr lang="en-US" sz="2800" dirty="0"/>
              <a:t>Important for protecting quality &amp; quantity of water supply &amp; supporting well-being of water users</a:t>
            </a:r>
          </a:p>
          <a:p>
            <a:r>
              <a:rPr lang="en-US" sz="3200" dirty="0"/>
              <a:t>Environmental burdens impose adverse health outcomes </a:t>
            </a:r>
            <a:r>
              <a:rPr lang="en-US" sz="1800" i="1" dirty="0"/>
              <a:t>(20, 21, 22, 23, 24, 25, 26)</a:t>
            </a:r>
          </a:p>
          <a:p>
            <a:r>
              <a:rPr lang="en-US" sz="3200" dirty="0"/>
              <a:t>Investigating whether certain groups disproportionately exposed to burdens</a:t>
            </a:r>
            <a:endParaRPr lang="en-US" sz="3200" strike="sngStrike" dirty="0"/>
          </a:p>
        </p:txBody>
      </p:sp>
    </p:spTree>
    <p:extLst>
      <p:ext uri="{BB962C8B-B14F-4D97-AF65-F5344CB8AC3E}">
        <p14:creationId xmlns:p14="http://schemas.microsoft.com/office/powerpoint/2010/main" val="7185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D826-8AEF-C451-628E-6464B5FF33C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75CE52A-B9C7-09D2-2DF7-B68A540638B0}"/>
              </a:ext>
            </a:extLst>
          </p:cNvPr>
          <p:cNvSpPr>
            <a:spLocks noGrp="1"/>
          </p:cNvSpPr>
          <p:nvPr>
            <p:ph idx="1"/>
          </p:nvPr>
        </p:nvSpPr>
        <p:spPr/>
        <p:txBody>
          <a:bodyPr>
            <a:normAutofit/>
          </a:bodyPr>
          <a:lstStyle/>
          <a:p>
            <a:r>
              <a:rPr lang="en-US" sz="3200" dirty="0"/>
              <a:t>Further policy may be needed in CRB to address disproportional environmental burden on disadvantaged communities</a:t>
            </a:r>
          </a:p>
          <a:p>
            <a:r>
              <a:rPr lang="en-US" sz="3200" dirty="0"/>
              <a:t>While efforts are being made to lessen environmental burdens, more work towards equitable outcomes is needed</a:t>
            </a:r>
          </a:p>
        </p:txBody>
      </p:sp>
    </p:spTree>
    <p:extLst>
      <p:ext uri="{BB962C8B-B14F-4D97-AF65-F5344CB8AC3E}">
        <p14:creationId xmlns:p14="http://schemas.microsoft.com/office/powerpoint/2010/main" val="70371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derwater bubble">
            <a:extLst>
              <a:ext uri="{FF2B5EF4-FFF2-40B4-BE49-F238E27FC236}">
                <a16:creationId xmlns:a16="http://schemas.microsoft.com/office/drawing/2014/main" id="{87F6B45D-BBF4-B498-C848-9DB06A6C346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5D1545B9-13FB-6A24-0E34-1272C74468F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Thank you</a:t>
            </a:r>
          </a:p>
        </p:txBody>
      </p:sp>
      <p:sp>
        <p:nvSpPr>
          <p:cNvPr id="3" name="Text Placeholder 2">
            <a:extLst>
              <a:ext uri="{FF2B5EF4-FFF2-40B4-BE49-F238E27FC236}">
                <a16:creationId xmlns:a16="http://schemas.microsoft.com/office/drawing/2014/main" id="{80F4AC8F-FBF6-5FEC-568B-E6245F5E5EDB}"/>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82541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68D49915-42D2-7DAF-B16C-A7B73CAA4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873" y="73019"/>
            <a:ext cx="6192253" cy="6711961"/>
          </a:xfrm>
          <a:prstGeom prst="rect">
            <a:avLst/>
          </a:prstGeom>
        </p:spPr>
      </p:pic>
    </p:spTree>
    <p:extLst>
      <p:ext uri="{BB962C8B-B14F-4D97-AF65-F5344CB8AC3E}">
        <p14:creationId xmlns:p14="http://schemas.microsoft.com/office/powerpoint/2010/main" val="3226735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941DEA5-21CC-73E8-4D24-23124F7B4A5C}"/>
              </a:ext>
            </a:extLst>
          </p:cNvPr>
          <p:cNvGraphicFramePr>
            <a:graphicFrameLocks noGrp="1"/>
          </p:cNvGraphicFramePr>
          <p:nvPr/>
        </p:nvGraphicFramePr>
        <p:xfrm>
          <a:off x="1347664" y="0"/>
          <a:ext cx="9496672" cy="6857990"/>
        </p:xfrm>
        <a:graphic>
          <a:graphicData uri="http://schemas.openxmlformats.org/drawingml/2006/table">
            <a:tbl>
              <a:tblPr/>
              <a:tblGrid>
                <a:gridCol w="2503325">
                  <a:extLst>
                    <a:ext uri="{9D8B030D-6E8A-4147-A177-3AD203B41FA5}">
                      <a16:colId xmlns:a16="http://schemas.microsoft.com/office/drawing/2014/main" val="600937343"/>
                    </a:ext>
                  </a:extLst>
                </a:gridCol>
                <a:gridCol w="1096255">
                  <a:extLst>
                    <a:ext uri="{9D8B030D-6E8A-4147-A177-3AD203B41FA5}">
                      <a16:colId xmlns:a16="http://schemas.microsoft.com/office/drawing/2014/main" val="3357504903"/>
                    </a:ext>
                  </a:extLst>
                </a:gridCol>
                <a:gridCol w="730837">
                  <a:extLst>
                    <a:ext uri="{9D8B030D-6E8A-4147-A177-3AD203B41FA5}">
                      <a16:colId xmlns:a16="http://schemas.microsoft.com/office/drawing/2014/main" val="4089793189"/>
                    </a:ext>
                  </a:extLst>
                </a:gridCol>
                <a:gridCol w="1071052">
                  <a:extLst>
                    <a:ext uri="{9D8B030D-6E8A-4147-A177-3AD203B41FA5}">
                      <a16:colId xmlns:a16="http://schemas.microsoft.com/office/drawing/2014/main" val="2740733711"/>
                    </a:ext>
                  </a:extLst>
                </a:gridCol>
                <a:gridCol w="630031">
                  <a:extLst>
                    <a:ext uri="{9D8B030D-6E8A-4147-A177-3AD203B41FA5}">
                      <a16:colId xmlns:a16="http://schemas.microsoft.com/office/drawing/2014/main" val="919439105"/>
                    </a:ext>
                  </a:extLst>
                </a:gridCol>
                <a:gridCol w="1058453">
                  <a:extLst>
                    <a:ext uri="{9D8B030D-6E8A-4147-A177-3AD203B41FA5}">
                      <a16:colId xmlns:a16="http://schemas.microsoft.com/office/drawing/2014/main" val="2898210527"/>
                    </a:ext>
                  </a:extLst>
                </a:gridCol>
                <a:gridCol w="655232">
                  <a:extLst>
                    <a:ext uri="{9D8B030D-6E8A-4147-A177-3AD203B41FA5}">
                      <a16:colId xmlns:a16="http://schemas.microsoft.com/office/drawing/2014/main" val="856625247"/>
                    </a:ext>
                  </a:extLst>
                </a:gridCol>
                <a:gridCol w="1146657">
                  <a:extLst>
                    <a:ext uri="{9D8B030D-6E8A-4147-A177-3AD203B41FA5}">
                      <a16:colId xmlns:a16="http://schemas.microsoft.com/office/drawing/2014/main" val="248086746"/>
                    </a:ext>
                  </a:extLst>
                </a:gridCol>
                <a:gridCol w="604830">
                  <a:extLst>
                    <a:ext uri="{9D8B030D-6E8A-4147-A177-3AD203B41FA5}">
                      <a16:colId xmlns:a16="http://schemas.microsoft.com/office/drawing/2014/main" val="1012867025"/>
                    </a:ext>
                  </a:extLst>
                </a:gridCol>
              </a:tblGrid>
              <a:tr h="298823">
                <a:tc>
                  <a:txBody>
                    <a:bodyPr/>
                    <a:lstStyle/>
                    <a:p>
                      <a:pPr algn="l" fontAlgn="b"/>
                      <a:r>
                        <a:rPr lang="en-US" sz="1400" b="0" i="0" u="none" strike="noStrike">
                          <a:solidFill>
                            <a:srgbClr val="000000"/>
                          </a:solidFill>
                          <a:effectLst/>
                          <a:latin typeface="Times New Roman" panose="02020603050405020304" pitchFamily="18" charset="0"/>
                        </a:rPr>
                        <a:t> Dependent Variable:</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gridSpan="7">
                  <a:txBody>
                    <a:bodyPr/>
                    <a:lstStyle/>
                    <a:p>
                      <a:pPr algn="ctr" fontAlgn="b"/>
                      <a:r>
                        <a:rPr lang="en-US" sz="1400" b="0" i="0" u="none" strike="noStrike" dirty="0">
                          <a:solidFill>
                            <a:srgbClr val="000000"/>
                          </a:solidFill>
                          <a:effectLst/>
                          <a:latin typeface="Aptos Narrow"/>
                        </a:rPr>
                        <a:t>Incomplete Plumbing</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3374430"/>
                  </a:ext>
                </a:extLst>
              </a:tr>
              <a:tr h="283883">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(1)</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(2) No Pop</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(3) No HS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(4)</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4962440"/>
                  </a:ext>
                </a:extLst>
              </a:tr>
              <a:tr h="298823">
                <a:tc>
                  <a:txBody>
                    <a:bodyPr/>
                    <a:lstStyle/>
                    <a:p>
                      <a:pPr algn="l" fontAlgn="b"/>
                      <a:r>
                        <a:rPr lang="en-US" sz="1400" b="0" i="0" u="none" strike="noStrike" dirty="0">
                          <a:solidFill>
                            <a:srgbClr val="000000"/>
                          </a:solidFill>
                          <a:effectLst/>
                          <a:latin typeface="Times New Roman" panose="02020603050405020304" pitchFamily="18" charset="0"/>
                        </a:rPr>
                        <a:t>Variable</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1283715"/>
                  </a:ext>
                </a:extLst>
              </a:tr>
              <a:tr h="298823">
                <a:tc>
                  <a:txBody>
                    <a:bodyPr/>
                    <a:lstStyle/>
                    <a:p>
                      <a:pPr algn="l" fontAlgn="b"/>
                      <a:r>
                        <a:rPr lang="en-US" sz="1400" b="0" i="0" u="none" strike="noStrike">
                          <a:solidFill>
                            <a:srgbClr val="000000"/>
                          </a:solidFill>
                          <a:effectLst/>
                          <a:latin typeface="Times New Roman" panose="02020603050405020304" pitchFamily="18" charset="0"/>
                        </a:rPr>
                        <a:t>(Intercept)</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0.01433</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0.01029</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0.0121</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0.0093</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2129412"/>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0.00116</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0.00094</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0.0012</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0.0010</a:t>
                      </a:r>
                    </a:p>
                  </a:txBody>
                  <a:tcPr marL="9480" marR="9480" marT="9480" marB="0" anchor="b">
                    <a:lnL>
                      <a:noFill/>
                    </a:lnL>
                    <a:lnR>
                      <a:noFill/>
                    </a:lnR>
                    <a:lnT>
                      <a:noFill/>
                    </a:lnT>
                    <a:lnB>
                      <a:noFill/>
                    </a:lnB>
                    <a:noFill/>
                  </a:tcPr>
                </a:tc>
                <a:tc>
                  <a:txBody>
                    <a:bodyPr/>
                    <a:lstStyle/>
                    <a:p>
                      <a:pPr algn="l" fontAlgn="b"/>
                      <a:r>
                        <a:rPr lang="en-US" sz="1050" b="0" i="1" u="none" strike="noStrike">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48473887"/>
                  </a:ext>
                </a:extLst>
              </a:tr>
              <a:tr h="298823">
                <a:tc>
                  <a:txBody>
                    <a:bodyPr/>
                    <a:lstStyle/>
                    <a:p>
                      <a:pPr algn="l" fontAlgn="b"/>
                      <a:r>
                        <a:rPr lang="en-US" sz="1400" b="0" i="0" u="none" strike="noStrike">
                          <a:solidFill>
                            <a:srgbClr val="000000"/>
                          </a:solidFill>
                          <a:effectLst/>
                          <a:latin typeface="Times New Roman" panose="02020603050405020304" pitchFamily="18" charset="0"/>
                        </a:rPr>
                        <a:t>Hispanic</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-0.000002</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-0.000003</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-0.0000019</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-0.000003</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44637118"/>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0.0000002</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a:t>
                      </a:r>
                    </a:p>
                  </a:txBody>
                  <a:tcPr marL="9480" marR="9480" marT="9480" marB="0" anchor="b">
                    <a:lnL>
                      <a:noFill/>
                    </a:lnL>
                    <a:lnR>
                      <a:noFill/>
                    </a:lnR>
                    <a:lnT>
                      <a:noFill/>
                    </a:lnT>
                    <a:lnB>
                      <a:noFill/>
                    </a:lnB>
                    <a:noFill/>
                  </a:tcPr>
                </a:tc>
                <a:tc>
                  <a:txBody>
                    <a:bodyPr/>
                    <a:lstStyle/>
                    <a:p>
                      <a:pPr algn="l" fontAlgn="b"/>
                      <a:r>
                        <a:rPr lang="en-US" sz="1050" b="0" i="1" u="none" strike="noStrike">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0514082"/>
                  </a:ext>
                </a:extLst>
              </a:tr>
              <a:tr h="298823">
                <a:tc>
                  <a:txBody>
                    <a:bodyPr/>
                    <a:lstStyle/>
                    <a:p>
                      <a:pPr algn="l" fontAlgn="b"/>
                      <a:r>
                        <a:rPr lang="en-US" sz="1400" b="0" i="0" u="none" strike="noStrike">
                          <a:solidFill>
                            <a:srgbClr val="000000"/>
                          </a:solidFill>
                          <a:effectLst/>
                          <a:latin typeface="Times New Roman" panose="02020603050405020304" pitchFamily="18" charset="0"/>
                        </a:rPr>
                        <a:t>American Indian (Non-Hisp)</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0.000032</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0.000031</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0.0000326</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0.000032</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68506604"/>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0.000003</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0.000003</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0.0000034</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0.000003</a:t>
                      </a:r>
                    </a:p>
                  </a:txBody>
                  <a:tcPr marL="9480" marR="9480" marT="9480" marB="0" anchor="b">
                    <a:lnL>
                      <a:noFill/>
                    </a:lnL>
                    <a:lnR>
                      <a:noFill/>
                    </a:lnR>
                    <a:lnT>
                      <a:noFill/>
                    </a:lnT>
                    <a:lnB>
                      <a:noFill/>
                    </a:lnB>
                    <a:noFill/>
                  </a:tcPr>
                </a:tc>
                <a:tc>
                  <a:txBody>
                    <a:bodyPr/>
                    <a:lstStyle/>
                    <a:p>
                      <a:pPr algn="l" fontAlgn="b"/>
                      <a:r>
                        <a:rPr lang="en-US" sz="1050" b="0" i="1"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54356196"/>
                  </a:ext>
                </a:extLst>
              </a:tr>
              <a:tr h="298823">
                <a:tc>
                  <a:txBody>
                    <a:bodyPr/>
                    <a:lstStyle/>
                    <a:p>
                      <a:pPr algn="l" fontAlgn="b"/>
                      <a:r>
                        <a:rPr lang="en-US" sz="1400" b="0" i="0" u="none" strike="noStrike">
                          <a:solidFill>
                            <a:srgbClr val="000000"/>
                          </a:solidFill>
                          <a:effectLst/>
                          <a:latin typeface="Times New Roman" panose="02020603050405020304" pitchFamily="18" charset="0"/>
                        </a:rPr>
                        <a:t>Black (Non-Hisp)</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-0.0000002</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0.0000004</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-0.0000006</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0.000000005</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23760137"/>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0.000001</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0.0000013</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0.0000012</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0.00000124</a:t>
                      </a:r>
                    </a:p>
                  </a:txBody>
                  <a:tcPr marL="9480" marR="9480" marT="9480" marB="0" anchor="b">
                    <a:lnL>
                      <a:noFill/>
                    </a:lnL>
                    <a:lnR>
                      <a:noFill/>
                    </a:lnR>
                    <a:lnT>
                      <a:noFill/>
                    </a:lnT>
                    <a:lnB>
                      <a:noFill/>
                    </a:lnB>
                    <a:noFill/>
                  </a:tcPr>
                </a:tc>
                <a:tc>
                  <a:txBody>
                    <a:bodyPr/>
                    <a:lstStyle/>
                    <a:p>
                      <a:pPr algn="l" fontAlgn="b"/>
                      <a:r>
                        <a:rPr lang="en-US" sz="1050" b="0" i="1"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21340184"/>
                  </a:ext>
                </a:extLst>
              </a:tr>
              <a:tr h="298823">
                <a:tc>
                  <a:txBody>
                    <a:bodyPr/>
                    <a:lstStyle/>
                    <a:p>
                      <a:pPr algn="l" fontAlgn="b"/>
                      <a:r>
                        <a:rPr lang="en-US" sz="1400" b="0" i="0" u="none" strike="noStrike">
                          <a:solidFill>
                            <a:srgbClr val="000000"/>
                          </a:solidFill>
                          <a:effectLst/>
                          <a:latin typeface="Times New Roman" panose="02020603050405020304" pitchFamily="18" charset="0"/>
                        </a:rPr>
                        <a:t>Mean Income (scaled $10,000)</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-0.000001</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-0.0000005</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-0.0000007</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-0.0000005</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32110904"/>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0.0000001</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0.0000001</a:t>
                      </a:r>
                    </a:p>
                  </a:txBody>
                  <a:tcPr marL="9480" marR="9480" marT="9480" marB="0" anchor="b">
                    <a:lnL>
                      <a:noFill/>
                    </a:lnL>
                    <a:lnR>
                      <a:noFill/>
                    </a:lnR>
                    <a:lnT>
                      <a:noFill/>
                    </a:lnT>
                    <a:lnB>
                      <a:noFill/>
                    </a:lnB>
                    <a:noFill/>
                  </a:tcPr>
                </a:tc>
                <a:tc>
                  <a:txBody>
                    <a:bodyPr/>
                    <a:lstStyle/>
                    <a:p>
                      <a:pPr algn="l" fontAlgn="b"/>
                      <a:r>
                        <a:rPr lang="en-US" sz="1050" b="0" i="1"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92590440"/>
                  </a:ext>
                </a:extLst>
              </a:tr>
              <a:tr h="298823">
                <a:tc>
                  <a:txBody>
                    <a:bodyPr/>
                    <a:lstStyle/>
                    <a:p>
                      <a:pPr algn="l" fontAlgn="b"/>
                      <a:r>
                        <a:rPr lang="en-US" sz="1400" b="0" i="0" u="none" strike="noStrike">
                          <a:solidFill>
                            <a:srgbClr val="000000"/>
                          </a:solidFill>
                          <a:effectLst/>
                          <a:latin typeface="Times New Roman" panose="02020603050405020304" pitchFamily="18" charset="0"/>
                        </a:rPr>
                        <a:t>% No HS Degree</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0.00027</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43246832"/>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0.00006</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0.0001</a:t>
                      </a:r>
                    </a:p>
                  </a:txBody>
                  <a:tcPr marL="9480" marR="9480" marT="9480" marB="0" anchor="b">
                    <a:lnL>
                      <a:noFill/>
                    </a:lnL>
                    <a:lnR>
                      <a:noFill/>
                    </a:lnR>
                    <a:lnT>
                      <a:noFill/>
                    </a:lnT>
                    <a:lnB>
                      <a:noFill/>
                    </a:lnB>
                    <a:noFill/>
                  </a:tcPr>
                </a:tc>
                <a:tc>
                  <a:txBody>
                    <a:bodyPr/>
                    <a:lstStyle/>
                    <a:p>
                      <a:pPr algn="l" fontAlgn="b"/>
                      <a:r>
                        <a:rPr lang="en-US" sz="1050" b="0" i="1" u="none" strike="noStrike">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85950013"/>
                  </a:ext>
                </a:extLst>
              </a:tr>
              <a:tr h="298823">
                <a:tc>
                  <a:txBody>
                    <a:bodyPr/>
                    <a:lstStyle/>
                    <a:p>
                      <a:pPr algn="l" fontAlgn="b"/>
                      <a:r>
                        <a:rPr lang="en-US" sz="1400" b="0" i="0" u="none" strike="noStrike">
                          <a:solidFill>
                            <a:srgbClr val="000000"/>
                          </a:solidFill>
                          <a:effectLst/>
                          <a:latin typeface="Times New Roman" panose="02020603050405020304" pitchFamily="18" charset="0"/>
                        </a:rPr>
                        <a:t>Population Density (scaled 1000)</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0.2081</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0.1602</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21273592"/>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050" b="0" i="1" u="none" strike="noStrike">
                          <a:solidFill>
                            <a:srgbClr val="000000"/>
                          </a:solidFill>
                          <a:effectLst/>
                          <a:latin typeface="Aptos Narrow"/>
                        </a:rPr>
                        <a:t>0.0332</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050" b="0" i="1" u="none" strike="noStrike">
                          <a:solidFill>
                            <a:srgbClr val="000000"/>
                          </a:solidFill>
                          <a:effectLst/>
                          <a:latin typeface="Aptos Narrow"/>
                        </a:rPr>
                        <a:t>0.0373</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1586731"/>
                  </a:ext>
                </a:extLst>
              </a:tr>
              <a:tr h="298823">
                <a:tc>
                  <a:txBody>
                    <a:bodyPr/>
                    <a:lstStyle/>
                    <a:p>
                      <a:pPr algn="l" fontAlgn="b"/>
                      <a:r>
                        <a:rPr lang="en-US" sz="1400" b="0" i="0" u="none" strike="noStrike">
                          <a:solidFill>
                            <a:srgbClr val="000000"/>
                          </a:solidFill>
                          <a:effectLst/>
                          <a:latin typeface="Times New Roman" panose="02020603050405020304" pitchFamily="18" charset="0"/>
                        </a:rPr>
                        <a:t>State Effects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415249"/>
                  </a:ext>
                </a:extLst>
              </a:tr>
              <a:tr h="298823">
                <a:tc>
                  <a:txBody>
                    <a:bodyPr/>
                    <a:lstStyle/>
                    <a:p>
                      <a:pPr algn="l" fontAlgn="b"/>
                      <a:r>
                        <a:rPr lang="en-US" sz="1400" b="0" i="0" u="none" strike="noStrike">
                          <a:solidFill>
                            <a:srgbClr val="000000"/>
                          </a:solidFill>
                          <a:effectLst/>
                          <a:latin typeface="Times New Roman" panose="02020603050405020304" pitchFamily="18" charset="0"/>
                        </a:rPr>
                        <a:t>Observations</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27862528"/>
                  </a:ext>
                </a:extLst>
              </a:tr>
              <a:tr h="298823">
                <a:tc>
                  <a:txBody>
                    <a:bodyPr/>
                    <a:lstStyle/>
                    <a:p>
                      <a:pPr algn="l" fontAlgn="b"/>
                      <a:r>
                        <a:rPr lang="en-US" sz="1400" b="0" i="0" u="none" strike="noStrike">
                          <a:solidFill>
                            <a:srgbClr val="000000"/>
                          </a:solidFill>
                          <a:effectLst/>
                          <a:latin typeface="Times New Roman" panose="02020603050405020304" pitchFamily="18" charset="0"/>
                        </a:rPr>
                        <a:t>R2</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0.2492</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0.2576</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0.2567</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0.2617</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31050639"/>
                  </a:ext>
                </a:extLst>
              </a:tr>
              <a:tr h="298823">
                <a:tc>
                  <a:txBody>
                    <a:bodyPr/>
                    <a:lstStyle/>
                    <a:p>
                      <a:pPr algn="l" fontAlgn="b"/>
                      <a:r>
                        <a:rPr lang="en-US" sz="1400" b="0" i="0" u="none" strike="noStrike">
                          <a:solidFill>
                            <a:srgbClr val="000000"/>
                          </a:solidFill>
                          <a:effectLst/>
                          <a:latin typeface="Times New Roman" panose="02020603050405020304" pitchFamily="18" charset="0"/>
                        </a:rPr>
                        <a:t>Adj. R2</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0.2482</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0.2566</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0.2557</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0.2606</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62502887"/>
                  </a:ext>
                </a:extLst>
              </a:tr>
              <a:tr h="597647">
                <a:tc>
                  <a:txBody>
                    <a:bodyPr/>
                    <a:lstStyle/>
                    <a:p>
                      <a:pPr algn="l" fontAlgn="b"/>
                      <a:r>
                        <a:rPr lang="da-DK" sz="1400" b="0" i="0" u="none" strike="noStrike">
                          <a:solidFill>
                            <a:srgbClr val="000000"/>
                          </a:solidFill>
                          <a:effectLst/>
                          <a:latin typeface="Times New Roman" panose="02020603050405020304" pitchFamily="18" charset="0"/>
                        </a:rPr>
                        <a:t>F Stat (10; df=7928) | (11; df=7927) | (12; df=7926)</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263.1</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dirty="0">
                          <a:solidFill>
                            <a:srgbClr val="000000"/>
                          </a:solidFill>
                          <a:effectLst/>
                          <a:latin typeface="Aptos Narrow"/>
                        </a:rPr>
                        <a:t>250</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248.9</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234.2</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5093860"/>
                  </a:ext>
                </a:extLst>
              </a:tr>
            </a:tbl>
          </a:graphicData>
        </a:graphic>
      </p:graphicFrame>
    </p:spTree>
    <p:extLst>
      <p:ext uri="{BB962C8B-B14F-4D97-AF65-F5344CB8AC3E}">
        <p14:creationId xmlns:p14="http://schemas.microsoft.com/office/powerpoint/2010/main" val="4003723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6AC0CB-C092-6415-35A7-847FA24BC5E0}"/>
              </a:ext>
            </a:extLst>
          </p:cNvPr>
          <p:cNvGraphicFramePr>
            <a:graphicFrameLocks noGrp="1"/>
          </p:cNvGraphicFramePr>
          <p:nvPr/>
        </p:nvGraphicFramePr>
        <p:xfrm>
          <a:off x="1397668" y="-24685"/>
          <a:ext cx="9396664" cy="6882685"/>
        </p:xfrm>
        <a:graphic>
          <a:graphicData uri="http://schemas.openxmlformats.org/drawingml/2006/table">
            <a:tbl>
              <a:tblPr/>
              <a:tblGrid>
                <a:gridCol w="2409816">
                  <a:extLst>
                    <a:ext uri="{9D8B030D-6E8A-4147-A177-3AD203B41FA5}">
                      <a16:colId xmlns:a16="http://schemas.microsoft.com/office/drawing/2014/main" val="768539989"/>
                    </a:ext>
                  </a:extLst>
                </a:gridCol>
                <a:gridCol w="873356">
                  <a:extLst>
                    <a:ext uri="{9D8B030D-6E8A-4147-A177-3AD203B41FA5}">
                      <a16:colId xmlns:a16="http://schemas.microsoft.com/office/drawing/2014/main" val="80932152"/>
                    </a:ext>
                  </a:extLst>
                </a:gridCol>
                <a:gridCol w="873356">
                  <a:extLst>
                    <a:ext uri="{9D8B030D-6E8A-4147-A177-3AD203B41FA5}">
                      <a16:colId xmlns:a16="http://schemas.microsoft.com/office/drawing/2014/main" val="2823614013"/>
                    </a:ext>
                  </a:extLst>
                </a:gridCol>
                <a:gridCol w="873356">
                  <a:extLst>
                    <a:ext uri="{9D8B030D-6E8A-4147-A177-3AD203B41FA5}">
                      <a16:colId xmlns:a16="http://schemas.microsoft.com/office/drawing/2014/main" val="2043984516"/>
                    </a:ext>
                  </a:extLst>
                </a:gridCol>
                <a:gridCol w="873356">
                  <a:extLst>
                    <a:ext uri="{9D8B030D-6E8A-4147-A177-3AD203B41FA5}">
                      <a16:colId xmlns:a16="http://schemas.microsoft.com/office/drawing/2014/main" val="2604038240"/>
                    </a:ext>
                  </a:extLst>
                </a:gridCol>
                <a:gridCol w="873356">
                  <a:extLst>
                    <a:ext uri="{9D8B030D-6E8A-4147-A177-3AD203B41FA5}">
                      <a16:colId xmlns:a16="http://schemas.microsoft.com/office/drawing/2014/main" val="1019087679"/>
                    </a:ext>
                  </a:extLst>
                </a:gridCol>
                <a:gridCol w="873356">
                  <a:extLst>
                    <a:ext uri="{9D8B030D-6E8A-4147-A177-3AD203B41FA5}">
                      <a16:colId xmlns:a16="http://schemas.microsoft.com/office/drawing/2014/main" val="642132188"/>
                    </a:ext>
                  </a:extLst>
                </a:gridCol>
                <a:gridCol w="873356">
                  <a:extLst>
                    <a:ext uri="{9D8B030D-6E8A-4147-A177-3AD203B41FA5}">
                      <a16:colId xmlns:a16="http://schemas.microsoft.com/office/drawing/2014/main" val="4278576656"/>
                    </a:ext>
                  </a:extLst>
                </a:gridCol>
                <a:gridCol w="873356">
                  <a:extLst>
                    <a:ext uri="{9D8B030D-6E8A-4147-A177-3AD203B41FA5}">
                      <a16:colId xmlns:a16="http://schemas.microsoft.com/office/drawing/2014/main" val="3143787443"/>
                    </a:ext>
                  </a:extLst>
                </a:gridCol>
              </a:tblGrid>
              <a:tr h="298823">
                <a:tc>
                  <a:txBody>
                    <a:bodyPr/>
                    <a:lstStyle/>
                    <a:p>
                      <a:pPr algn="l" fontAlgn="b"/>
                      <a:r>
                        <a:rPr lang="en-US" sz="1400" b="0" i="0" u="none" strike="noStrike" dirty="0">
                          <a:solidFill>
                            <a:srgbClr val="000000"/>
                          </a:solidFill>
                          <a:effectLst/>
                          <a:latin typeface="Times New Roman" panose="02020603050405020304" pitchFamily="18" charset="0"/>
                        </a:rPr>
                        <a:t> Dependent Variable:</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gridSpan="8">
                  <a:txBody>
                    <a:bodyPr/>
                    <a:lstStyle/>
                    <a:p>
                      <a:pPr algn="ctr" fontAlgn="b"/>
                      <a:r>
                        <a:rPr lang="en-US" sz="1400" b="0" i="0" u="none" strike="noStrike" dirty="0">
                          <a:solidFill>
                            <a:srgbClr val="000000"/>
                          </a:solidFill>
                          <a:effectLst/>
                          <a:latin typeface="Aptos Narrow"/>
                        </a:rPr>
                        <a:t>Leaky UST</a:t>
                      </a:r>
                    </a:p>
                  </a:txBody>
                  <a:tcPr marL="7903" marR="7903" marT="7903"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23435411"/>
                  </a:ext>
                </a:extLst>
              </a:tr>
              <a:tr h="283884">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(1)</a:t>
                      </a:r>
                    </a:p>
                  </a:txBody>
                  <a:tcPr marL="7903" marR="7903" marT="7903"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b"/>
                      <a:r>
                        <a:rPr lang="en-US" sz="1400" b="0" i="0" u="none" strike="noStrike">
                          <a:solidFill>
                            <a:srgbClr val="000000"/>
                          </a:solidFill>
                          <a:effectLst/>
                          <a:latin typeface="Aptos Narrow"/>
                        </a:rPr>
                        <a:t>(2) No Pop</a:t>
                      </a:r>
                    </a:p>
                  </a:txBody>
                  <a:tcPr marL="7903" marR="7903" marT="7903"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l" fontAlgn="b"/>
                      <a:r>
                        <a:rPr lang="en-US" sz="1400" b="0" i="0" u="none" strike="noStrike">
                          <a:solidFill>
                            <a:srgbClr val="000000"/>
                          </a:solidFill>
                          <a:effectLst/>
                          <a:latin typeface="Aptos Narrow"/>
                        </a:rPr>
                        <a:t>(3) No HS</a:t>
                      </a:r>
                    </a:p>
                  </a:txBody>
                  <a:tcPr marL="7903" marR="7903" marT="7903"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(4)</a:t>
                      </a:r>
                    </a:p>
                  </a:txBody>
                  <a:tcPr marL="7903" marR="7903" marT="7903"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5186712"/>
                  </a:ext>
                </a:extLst>
              </a:tr>
              <a:tr h="298823">
                <a:tc>
                  <a:txBody>
                    <a:bodyPr/>
                    <a:lstStyle/>
                    <a:p>
                      <a:pPr algn="l" fontAlgn="b"/>
                      <a:r>
                        <a:rPr lang="en-US" sz="1400" b="0" i="0" u="none" strike="noStrike">
                          <a:solidFill>
                            <a:srgbClr val="000000"/>
                          </a:solidFill>
                          <a:effectLst/>
                          <a:latin typeface="Times New Roman" panose="02020603050405020304" pitchFamily="18" charset="0"/>
                        </a:rPr>
                        <a:t>Variable</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7903" marR="7903" marT="7903"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9833314"/>
                  </a:ext>
                </a:extLst>
              </a:tr>
              <a:tr h="298823">
                <a:tc>
                  <a:txBody>
                    <a:bodyPr/>
                    <a:lstStyle/>
                    <a:p>
                      <a:pPr algn="l" fontAlgn="b"/>
                      <a:r>
                        <a:rPr lang="en-US" sz="1400" b="0" i="0" u="none" strike="noStrike">
                          <a:solidFill>
                            <a:srgbClr val="000000"/>
                          </a:solidFill>
                          <a:effectLst/>
                          <a:latin typeface="Times New Roman" panose="02020603050405020304" pitchFamily="18" charset="0"/>
                        </a:rPr>
                        <a:t>(Intercept)</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3.74</a:t>
                      </a:r>
                    </a:p>
                  </a:txBody>
                  <a:tcPr marL="7903" marR="7903" marT="7903"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2.74</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2.66</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2.21</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79369332"/>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0.14</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0.14</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0.14</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0.14</a:t>
                      </a:r>
                    </a:p>
                  </a:txBody>
                  <a:tcPr marL="7903" marR="7903" marT="7903" marB="0" anchor="b">
                    <a:lnL>
                      <a:noFill/>
                    </a:lnL>
                    <a:lnR>
                      <a:noFill/>
                    </a:lnR>
                    <a:lnT>
                      <a:noFill/>
                    </a:lnT>
                    <a:lnB>
                      <a:noFill/>
                    </a:lnB>
                    <a:noFill/>
                  </a:tcPr>
                </a:tc>
                <a:tc>
                  <a:txBody>
                    <a:bodyPr/>
                    <a:lstStyle/>
                    <a:p>
                      <a:pPr algn="l" fontAlgn="b"/>
                      <a:r>
                        <a:rPr lang="en-US" sz="1100" b="0" i="1" u="none" strike="noStrike">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78462349"/>
                  </a:ext>
                </a:extLst>
              </a:tr>
              <a:tr h="298823">
                <a:tc>
                  <a:txBody>
                    <a:bodyPr/>
                    <a:lstStyle/>
                    <a:p>
                      <a:pPr algn="l" fontAlgn="b"/>
                      <a:r>
                        <a:rPr lang="en-US" sz="1400" b="0" i="0" u="none" strike="noStrike">
                          <a:solidFill>
                            <a:srgbClr val="000000"/>
                          </a:solidFill>
                          <a:effectLst/>
                          <a:latin typeface="Times New Roman" panose="02020603050405020304" pitchFamily="18" charset="0"/>
                        </a:rPr>
                        <a:t>Hispanic</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-0.00001</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-0.0003</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-0.00008</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64861288"/>
                  </a:ext>
                </a:extLst>
              </a:tr>
              <a:tr h="323517">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a:t>
                      </a:r>
                    </a:p>
                  </a:txBody>
                  <a:tcPr marL="7903" marR="7903" marT="7903" marB="0" anchor="b">
                    <a:lnL>
                      <a:noFill/>
                    </a:lnL>
                    <a:lnR>
                      <a:noFill/>
                    </a:lnR>
                    <a:lnT>
                      <a:noFill/>
                    </a:lnT>
                    <a:lnB>
                      <a:noFill/>
                    </a:lnB>
                    <a:noFill/>
                  </a:tcPr>
                </a:tc>
                <a:tc>
                  <a:txBody>
                    <a:bodyPr/>
                    <a:lstStyle/>
                    <a:p>
                      <a:pPr algn="l" fontAlgn="b"/>
                      <a:r>
                        <a:rPr lang="en-US" sz="1100" b="0" i="1"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71921"/>
                  </a:ext>
                </a:extLst>
              </a:tr>
              <a:tr h="298823">
                <a:tc>
                  <a:txBody>
                    <a:bodyPr/>
                    <a:lstStyle/>
                    <a:p>
                      <a:pPr algn="l" fontAlgn="b"/>
                      <a:r>
                        <a:rPr lang="en-US" sz="1400" b="0" i="0" u="none" strike="noStrike">
                          <a:solidFill>
                            <a:srgbClr val="000000"/>
                          </a:solidFill>
                          <a:effectLst/>
                          <a:latin typeface="Times New Roman" panose="02020603050405020304" pitchFamily="18" charset="0"/>
                        </a:rPr>
                        <a:t>American Indian (Non-Hisp)</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-0.00063</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-0.0008</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-0.00044</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-0.0006</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18359161"/>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0.00008</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0.00007</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a:t>
                      </a:r>
                    </a:p>
                  </a:txBody>
                  <a:tcPr marL="7903" marR="7903" marT="7903" marB="0" anchor="b">
                    <a:lnL>
                      <a:noFill/>
                    </a:lnL>
                    <a:lnR>
                      <a:noFill/>
                    </a:lnR>
                    <a:lnT>
                      <a:noFill/>
                    </a:lnT>
                    <a:lnB>
                      <a:noFill/>
                    </a:lnB>
                    <a:noFill/>
                  </a:tcPr>
                </a:tc>
                <a:tc>
                  <a:txBody>
                    <a:bodyPr/>
                    <a:lstStyle/>
                    <a:p>
                      <a:pPr algn="l" fontAlgn="b"/>
                      <a:r>
                        <a:rPr lang="en-US" sz="1100" b="0" i="1" u="none" strike="noStrike">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72824212"/>
                  </a:ext>
                </a:extLst>
              </a:tr>
              <a:tr h="298823">
                <a:tc>
                  <a:txBody>
                    <a:bodyPr/>
                    <a:lstStyle/>
                    <a:p>
                      <a:pPr algn="l" fontAlgn="b"/>
                      <a:r>
                        <a:rPr lang="en-US" sz="1400" b="0" i="0" u="none" strike="noStrike">
                          <a:solidFill>
                            <a:srgbClr val="000000"/>
                          </a:solidFill>
                          <a:effectLst/>
                          <a:latin typeface="Times New Roman" panose="02020603050405020304" pitchFamily="18" charset="0"/>
                        </a:rPr>
                        <a:t>Black (Non-Hisp)</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0.00039</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0.0006</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0.00020</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0.0003</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7118196"/>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0.00012</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0.00012</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a:t>
                      </a:r>
                    </a:p>
                  </a:txBody>
                  <a:tcPr marL="7903" marR="7903" marT="7903" marB="0" anchor="b">
                    <a:lnL>
                      <a:noFill/>
                    </a:lnL>
                    <a:lnR>
                      <a:noFill/>
                    </a:lnR>
                    <a:lnT>
                      <a:noFill/>
                    </a:lnT>
                    <a:lnB>
                      <a:noFill/>
                    </a:lnB>
                    <a:noFill/>
                  </a:tcPr>
                </a:tc>
                <a:tc>
                  <a:txBody>
                    <a:bodyPr/>
                    <a:lstStyle/>
                    <a:p>
                      <a:pPr algn="l" fontAlgn="b"/>
                      <a:r>
                        <a:rPr lang="en-US" sz="1100" b="0" i="1" u="none" strike="noStrike">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05610367"/>
                  </a:ext>
                </a:extLst>
              </a:tr>
              <a:tr h="298823">
                <a:tc>
                  <a:txBody>
                    <a:bodyPr/>
                    <a:lstStyle/>
                    <a:p>
                      <a:pPr algn="l" fontAlgn="b"/>
                      <a:r>
                        <a:rPr lang="en-US" sz="1400" b="0" i="0" u="none" strike="noStrike">
                          <a:solidFill>
                            <a:srgbClr val="000000"/>
                          </a:solidFill>
                          <a:effectLst/>
                          <a:latin typeface="Times New Roman" panose="02020603050405020304" pitchFamily="18" charset="0"/>
                        </a:rPr>
                        <a:t>Mean Income (scaled $10,000)</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-0.00024</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-0.00016</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-0.0001</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00765961"/>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0.00001</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0.00001</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a:t>
                      </a:r>
                    </a:p>
                  </a:txBody>
                  <a:tcPr marL="7903" marR="7903" marT="7903" marB="0" anchor="b">
                    <a:lnL>
                      <a:noFill/>
                    </a:lnL>
                    <a:lnR>
                      <a:noFill/>
                    </a:lnR>
                    <a:lnT>
                      <a:noFill/>
                    </a:lnT>
                    <a:lnB>
                      <a:noFill/>
                    </a:lnB>
                    <a:noFill/>
                  </a:tcPr>
                </a:tc>
                <a:tc>
                  <a:txBody>
                    <a:bodyPr/>
                    <a:lstStyle/>
                    <a:p>
                      <a:pPr algn="l" fontAlgn="b"/>
                      <a:r>
                        <a:rPr lang="en-US" sz="1100" b="0" i="1" u="none" strike="noStrike">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32511157"/>
                  </a:ext>
                </a:extLst>
              </a:tr>
              <a:tr h="298823">
                <a:tc>
                  <a:txBody>
                    <a:bodyPr/>
                    <a:lstStyle/>
                    <a:p>
                      <a:pPr algn="l" fontAlgn="b"/>
                      <a:r>
                        <a:rPr lang="en-US" sz="1400" b="0" i="0" u="none" strike="noStrike">
                          <a:solidFill>
                            <a:srgbClr val="000000"/>
                          </a:solidFill>
                          <a:effectLst/>
                          <a:latin typeface="Times New Roman" panose="02020603050405020304" pitchFamily="18" charset="0"/>
                        </a:rPr>
                        <a:t>% No HS Degree</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0.066</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0.0359</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85821164"/>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0.006</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0.0058</a:t>
                      </a:r>
                    </a:p>
                  </a:txBody>
                  <a:tcPr marL="7903" marR="7903" marT="7903" marB="0" anchor="b">
                    <a:lnL>
                      <a:noFill/>
                    </a:lnL>
                    <a:lnR>
                      <a:noFill/>
                    </a:lnR>
                    <a:lnT>
                      <a:noFill/>
                    </a:lnT>
                    <a:lnB>
                      <a:noFill/>
                    </a:lnB>
                    <a:noFill/>
                  </a:tcPr>
                </a:tc>
                <a:tc>
                  <a:txBody>
                    <a:bodyPr/>
                    <a:lstStyle/>
                    <a:p>
                      <a:pPr algn="l" fontAlgn="b"/>
                      <a:r>
                        <a:rPr lang="en-US" sz="1100" b="0" i="1"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4428933"/>
                  </a:ext>
                </a:extLst>
              </a:tr>
              <a:tr h="298823">
                <a:tc>
                  <a:txBody>
                    <a:bodyPr/>
                    <a:lstStyle/>
                    <a:p>
                      <a:pPr algn="l" fontAlgn="b"/>
                      <a:r>
                        <a:rPr lang="en-US" sz="1400" b="0" i="0" u="none" strike="noStrike">
                          <a:solidFill>
                            <a:srgbClr val="000000"/>
                          </a:solidFill>
                          <a:effectLst/>
                          <a:latin typeface="Times New Roman" panose="02020603050405020304" pitchFamily="18" charset="0"/>
                        </a:rPr>
                        <a:t>Population Density (scaled 1000)</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99.26</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91.27</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36446518"/>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100" b="0" i="1" u="none" strike="noStrike">
                          <a:solidFill>
                            <a:srgbClr val="000000"/>
                          </a:solidFill>
                          <a:effectLst/>
                          <a:latin typeface="Aptos Narrow"/>
                        </a:rPr>
                        <a:t>7.31</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100" b="0" i="1" u="none" strike="noStrike">
                          <a:solidFill>
                            <a:srgbClr val="000000"/>
                          </a:solidFill>
                          <a:effectLst/>
                          <a:latin typeface="Aptos Narrow"/>
                        </a:rPr>
                        <a:t>7.54</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3889811"/>
                  </a:ext>
                </a:extLst>
              </a:tr>
              <a:tr h="298823">
                <a:tc>
                  <a:txBody>
                    <a:bodyPr/>
                    <a:lstStyle/>
                    <a:p>
                      <a:pPr algn="l" fontAlgn="b"/>
                      <a:r>
                        <a:rPr lang="en-US" sz="1400" b="0" i="0" u="none" strike="noStrike">
                          <a:solidFill>
                            <a:srgbClr val="000000"/>
                          </a:solidFill>
                          <a:effectLst/>
                          <a:latin typeface="Times New Roman" panose="02020603050405020304" pitchFamily="18" charset="0"/>
                        </a:rPr>
                        <a:t>State Effects</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7903" marR="7903" marT="7903"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885532"/>
                  </a:ext>
                </a:extLst>
              </a:tr>
              <a:tr h="298823">
                <a:tc>
                  <a:txBody>
                    <a:bodyPr/>
                    <a:lstStyle/>
                    <a:p>
                      <a:pPr algn="l" fontAlgn="b"/>
                      <a:r>
                        <a:rPr lang="en-US" sz="1400" b="0" i="0" u="none" strike="noStrike">
                          <a:solidFill>
                            <a:srgbClr val="000000"/>
                          </a:solidFill>
                          <a:effectLst/>
                          <a:latin typeface="Times New Roman" panose="02020603050405020304" pitchFamily="18" charset="0"/>
                        </a:rPr>
                        <a:t>Observations</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7903" marR="7903" marT="7903"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5189630"/>
                  </a:ext>
                </a:extLst>
              </a:tr>
              <a:tr h="298823">
                <a:tc>
                  <a:txBody>
                    <a:bodyPr/>
                    <a:lstStyle/>
                    <a:p>
                      <a:pPr algn="l" fontAlgn="b"/>
                      <a:r>
                        <a:rPr lang="en-US" sz="1400" b="0" i="0" u="none" strike="noStrike">
                          <a:solidFill>
                            <a:srgbClr val="000000"/>
                          </a:solidFill>
                          <a:effectLst/>
                          <a:latin typeface="Times New Roman" panose="02020603050405020304" pitchFamily="18" charset="0"/>
                        </a:rPr>
                        <a:t>R2</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0.1346</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0.1564</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0.2079</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0.2138</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92465279"/>
                  </a:ext>
                </a:extLst>
              </a:tr>
              <a:tr h="298823">
                <a:tc>
                  <a:txBody>
                    <a:bodyPr/>
                    <a:lstStyle/>
                    <a:p>
                      <a:pPr algn="l" fontAlgn="b"/>
                      <a:r>
                        <a:rPr lang="en-US" sz="1400" b="0" i="0" u="none" strike="noStrike">
                          <a:solidFill>
                            <a:srgbClr val="000000"/>
                          </a:solidFill>
                          <a:effectLst/>
                          <a:latin typeface="Times New Roman" panose="02020603050405020304" pitchFamily="18" charset="0"/>
                        </a:rPr>
                        <a:t>Adj. R2</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0.1335</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0.1553</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0.2068</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0.2126</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5301190"/>
                  </a:ext>
                </a:extLst>
              </a:tr>
              <a:tr h="597647">
                <a:tc>
                  <a:txBody>
                    <a:bodyPr/>
                    <a:lstStyle/>
                    <a:p>
                      <a:pPr algn="l" fontAlgn="b"/>
                      <a:r>
                        <a:rPr lang="da-DK" sz="1400" b="0" i="0" u="none" strike="noStrike">
                          <a:solidFill>
                            <a:srgbClr val="000000"/>
                          </a:solidFill>
                          <a:effectLst/>
                          <a:latin typeface="Times New Roman" panose="02020603050405020304" pitchFamily="18" charset="0"/>
                        </a:rPr>
                        <a:t>F Stat (10; df=7928) | (11; df=7927) | (12; df=7926)</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dirty="0">
                          <a:solidFill>
                            <a:srgbClr val="000000"/>
                          </a:solidFill>
                          <a:effectLst/>
                          <a:latin typeface="Aptos Narrow"/>
                        </a:rPr>
                        <a:t>123.3</a:t>
                      </a:r>
                    </a:p>
                  </a:txBody>
                  <a:tcPr marL="7903" marR="7903" marT="7903"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133.6</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189.1</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179.6</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6895650"/>
                  </a:ext>
                </a:extLst>
              </a:tr>
            </a:tbl>
          </a:graphicData>
        </a:graphic>
      </p:graphicFrame>
    </p:spTree>
    <p:extLst>
      <p:ext uri="{BB962C8B-B14F-4D97-AF65-F5344CB8AC3E}">
        <p14:creationId xmlns:p14="http://schemas.microsoft.com/office/powerpoint/2010/main" val="5844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7994256-E488-E509-0E5C-FF72BECAAAA2}"/>
              </a:ext>
            </a:extLst>
          </p:cNvPr>
          <p:cNvGraphicFramePr>
            <a:graphicFrameLocks noGrp="1"/>
          </p:cNvGraphicFramePr>
          <p:nvPr/>
        </p:nvGraphicFramePr>
        <p:xfrm>
          <a:off x="1526005" y="16050"/>
          <a:ext cx="9139990" cy="6831877"/>
        </p:xfrm>
        <a:graphic>
          <a:graphicData uri="http://schemas.openxmlformats.org/drawingml/2006/table">
            <a:tbl>
              <a:tblPr/>
              <a:tblGrid>
                <a:gridCol w="2343990">
                  <a:extLst>
                    <a:ext uri="{9D8B030D-6E8A-4147-A177-3AD203B41FA5}">
                      <a16:colId xmlns:a16="http://schemas.microsoft.com/office/drawing/2014/main" val="1981676413"/>
                    </a:ext>
                  </a:extLst>
                </a:gridCol>
                <a:gridCol w="849500">
                  <a:extLst>
                    <a:ext uri="{9D8B030D-6E8A-4147-A177-3AD203B41FA5}">
                      <a16:colId xmlns:a16="http://schemas.microsoft.com/office/drawing/2014/main" val="2371346769"/>
                    </a:ext>
                  </a:extLst>
                </a:gridCol>
                <a:gridCol w="849500">
                  <a:extLst>
                    <a:ext uri="{9D8B030D-6E8A-4147-A177-3AD203B41FA5}">
                      <a16:colId xmlns:a16="http://schemas.microsoft.com/office/drawing/2014/main" val="931050295"/>
                    </a:ext>
                  </a:extLst>
                </a:gridCol>
                <a:gridCol w="849500">
                  <a:extLst>
                    <a:ext uri="{9D8B030D-6E8A-4147-A177-3AD203B41FA5}">
                      <a16:colId xmlns:a16="http://schemas.microsoft.com/office/drawing/2014/main" val="4052830339"/>
                    </a:ext>
                  </a:extLst>
                </a:gridCol>
                <a:gridCol w="849500">
                  <a:extLst>
                    <a:ext uri="{9D8B030D-6E8A-4147-A177-3AD203B41FA5}">
                      <a16:colId xmlns:a16="http://schemas.microsoft.com/office/drawing/2014/main" val="1597560470"/>
                    </a:ext>
                  </a:extLst>
                </a:gridCol>
                <a:gridCol w="849500">
                  <a:extLst>
                    <a:ext uri="{9D8B030D-6E8A-4147-A177-3AD203B41FA5}">
                      <a16:colId xmlns:a16="http://schemas.microsoft.com/office/drawing/2014/main" val="3434481290"/>
                    </a:ext>
                  </a:extLst>
                </a:gridCol>
                <a:gridCol w="849500">
                  <a:extLst>
                    <a:ext uri="{9D8B030D-6E8A-4147-A177-3AD203B41FA5}">
                      <a16:colId xmlns:a16="http://schemas.microsoft.com/office/drawing/2014/main" val="1368037423"/>
                    </a:ext>
                  </a:extLst>
                </a:gridCol>
                <a:gridCol w="849500">
                  <a:extLst>
                    <a:ext uri="{9D8B030D-6E8A-4147-A177-3AD203B41FA5}">
                      <a16:colId xmlns:a16="http://schemas.microsoft.com/office/drawing/2014/main" val="3047574088"/>
                    </a:ext>
                  </a:extLst>
                </a:gridCol>
                <a:gridCol w="849500">
                  <a:extLst>
                    <a:ext uri="{9D8B030D-6E8A-4147-A177-3AD203B41FA5}">
                      <a16:colId xmlns:a16="http://schemas.microsoft.com/office/drawing/2014/main" val="2826062168"/>
                    </a:ext>
                  </a:extLst>
                </a:gridCol>
              </a:tblGrid>
              <a:tr h="272708">
                <a:tc>
                  <a:txBody>
                    <a:bodyPr/>
                    <a:lstStyle/>
                    <a:p>
                      <a:pPr algn="l" fontAlgn="b"/>
                      <a:r>
                        <a:rPr lang="en-US" sz="1200" b="0" i="0" u="none" strike="noStrike">
                          <a:solidFill>
                            <a:srgbClr val="000000"/>
                          </a:solidFill>
                          <a:effectLst/>
                          <a:latin typeface="Times New Roman" panose="02020603050405020304" pitchFamily="18" charset="0"/>
                        </a:rPr>
                        <a:t> Dependent Variable:</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gridSpan="7">
                  <a:txBody>
                    <a:bodyPr/>
                    <a:lstStyle/>
                    <a:p>
                      <a:pPr algn="ctr" fontAlgn="b"/>
                      <a:r>
                        <a:rPr lang="en-US" sz="1200" b="0" i="0" u="none" strike="noStrike">
                          <a:solidFill>
                            <a:srgbClr val="000000"/>
                          </a:solidFill>
                          <a:effectLst/>
                          <a:latin typeface="Aptos Narrow"/>
                        </a:rPr>
                        <a:t>PM2.5 In Air</a:t>
                      </a:r>
                    </a:p>
                  </a:txBody>
                  <a:tcPr marL="5515" marR="5515" marT="5515"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4767554"/>
                  </a:ext>
                </a:extLst>
              </a:tr>
              <a:tr h="283883">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(1)</a:t>
                      </a:r>
                    </a:p>
                  </a:txBody>
                  <a:tcPr marL="5515" marR="5515" marT="5515"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b"/>
                      <a:r>
                        <a:rPr lang="en-US" sz="1200" b="0" i="0" u="none" strike="noStrike">
                          <a:solidFill>
                            <a:srgbClr val="000000"/>
                          </a:solidFill>
                          <a:effectLst/>
                          <a:latin typeface="Aptos Narrow"/>
                        </a:rPr>
                        <a:t>(2) No Pop</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l" fontAlgn="b"/>
                      <a:r>
                        <a:rPr lang="en-US" sz="1200" b="0" i="0" u="none" strike="noStrike">
                          <a:solidFill>
                            <a:srgbClr val="000000"/>
                          </a:solidFill>
                          <a:effectLst/>
                          <a:latin typeface="Aptos Narrow"/>
                        </a:rPr>
                        <a:t>(3) No HS</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(4)</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7436952"/>
                  </a:ext>
                </a:extLst>
              </a:tr>
              <a:tr h="298823">
                <a:tc>
                  <a:txBody>
                    <a:bodyPr/>
                    <a:lstStyle/>
                    <a:p>
                      <a:pPr algn="l" fontAlgn="b"/>
                      <a:r>
                        <a:rPr lang="en-US" sz="1200" b="0" i="0" u="none" strike="noStrike">
                          <a:solidFill>
                            <a:srgbClr val="000000"/>
                          </a:solidFill>
                          <a:effectLst/>
                          <a:latin typeface="Times New Roman" panose="02020603050405020304" pitchFamily="18" charset="0"/>
                        </a:rPr>
                        <a:t>Variable</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estimate</a:t>
                      </a:r>
                    </a:p>
                  </a:txBody>
                  <a:tcPr marL="5515" marR="5515" marT="5515"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estimate</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estimate</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estimate</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8767438"/>
                  </a:ext>
                </a:extLst>
              </a:tr>
              <a:tr h="298823">
                <a:tc>
                  <a:txBody>
                    <a:bodyPr/>
                    <a:lstStyle/>
                    <a:p>
                      <a:pPr algn="l" fontAlgn="b"/>
                      <a:r>
                        <a:rPr lang="en-US" sz="1200" b="0" i="0" u="none" strike="noStrike">
                          <a:solidFill>
                            <a:srgbClr val="000000"/>
                          </a:solidFill>
                          <a:effectLst/>
                          <a:latin typeface="Times New Roman" panose="02020603050405020304" pitchFamily="18" charset="0"/>
                        </a:rPr>
                        <a:t>(Intercept)</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6.93</a:t>
                      </a:r>
                    </a:p>
                  </a:txBody>
                  <a:tcPr marL="5515" marR="5515" marT="5515"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6.429493</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6.55</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6.252</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391251796"/>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0.06</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0.0585904</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0.06</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0.061</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2883291527"/>
                  </a:ext>
                </a:extLst>
              </a:tr>
              <a:tr h="298823">
                <a:tc>
                  <a:txBody>
                    <a:bodyPr/>
                    <a:lstStyle/>
                    <a:p>
                      <a:pPr algn="l" fontAlgn="b"/>
                      <a:r>
                        <a:rPr lang="en-US" sz="1200" b="0" i="0" u="none" strike="noStrike">
                          <a:solidFill>
                            <a:srgbClr val="000000"/>
                          </a:solidFill>
                          <a:effectLst/>
                          <a:latin typeface="Times New Roman" panose="02020603050405020304" pitchFamily="18" charset="0"/>
                        </a:rPr>
                        <a:t>Hispanic</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0.00020</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0.00004</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0.00018</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0.00007</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2946120513"/>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0.00001</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0.00002</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0.00001</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0.00002</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3648129837"/>
                  </a:ext>
                </a:extLst>
              </a:tr>
              <a:tr h="298823">
                <a:tc>
                  <a:txBody>
                    <a:bodyPr/>
                    <a:lstStyle/>
                    <a:p>
                      <a:pPr algn="l" fontAlgn="b"/>
                      <a:r>
                        <a:rPr lang="en-US" sz="1200" b="0" i="0" u="none" strike="noStrike">
                          <a:solidFill>
                            <a:srgbClr val="000000"/>
                          </a:solidFill>
                          <a:effectLst/>
                          <a:latin typeface="Times New Roman" panose="02020603050405020304" pitchFamily="18" charset="0"/>
                        </a:rPr>
                        <a:t>American Indian (Non-Hisp)</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-0.00042</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-0.00052</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-0.00035</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-0.00043</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1635255931"/>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0.00004</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0.00004</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0.00004</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0.00004</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1111397991"/>
                  </a:ext>
                </a:extLst>
              </a:tr>
              <a:tr h="298823">
                <a:tc>
                  <a:txBody>
                    <a:bodyPr/>
                    <a:lstStyle/>
                    <a:p>
                      <a:pPr algn="l" fontAlgn="b"/>
                      <a:r>
                        <a:rPr lang="en-US" sz="1200" b="0" i="0" u="none" strike="noStrike">
                          <a:solidFill>
                            <a:srgbClr val="000000"/>
                          </a:solidFill>
                          <a:effectLst/>
                          <a:latin typeface="Times New Roman" panose="02020603050405020304" pitchFamily="18" charset="0"/>
                        </a:rPr>
                        <a:t>Black (Non-Hisp)</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0.00045</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0.00053</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0.00038</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0.00045</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338939501"/>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3495825105"/>
                  </a:ext>
                </a:extLst>
              </a:tr>
              <a:tr h="298823">
                <a:tc>
                  <a:txBody>
                    <a:bodyPr/>
                    <a:lstStyle/>
                    <a:p>
                      <a:pPr algn="l" fontAlgn="b"/>
                      <a:r>
                        <a:rPr lang="en-US" sz="1200" b="0" i="0" u="none" strike="noStrike">
                          <a:solidFill>
                            <a:srgbClr val="000000"/>
                          </a:solidFill>
                          <a:effectLst/>
                          <a:latin typeface="Times New Roman" panose="02020603050405020304" pitchFamily="18" charset="0"/>
                        </a:rPr>
                        <a:t>Mean Income (scaled $10,000)</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0.00001</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0.00005</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0.00004</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0.00006</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1457245527"/>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0.00000</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0.000004</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0.000004</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0.00000</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3533898998"/>
                  </a:ext>
                </a:extLst>
              </a:tr>
              <a:tr h="298823">
                <a:tc>
                  <a:txBody>
                    <a:bodyPr/>
                    <a:lstStyle/>
                    <a:p>
                      <a:pPr algn="l" fontAlgn="b"/>
                      <a:r>
                        <a:rPr lang="en-US" sz="1200" b="0" i="0" u="none" strike="noStrike">
                          <a:solidFill>
                            <a:srgbClr val="000000"/>
                          </a:solidFill>
                          <a:effectLst/>
                          <a:latin typeface="Times New Roman" panose="02020603050405020304" pitchFamily="18" charset="0"/>
                        </a:rPr>
                        <a:t>% No HS Degree</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0.033342</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0.02330</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318518294"/>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0.0016585</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0.00173</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1471046931"/>
                  </a:ext>
                </a:extLst>
              </a:tr>
              <a:tr h="298823">
                <a:tc>
                  <a:txBody>
                    <a:bodyPr/>
                    <a:lstStyle/>
                    <a:p>
                      <a:pPr algn="l" fontAlgn="b"/>
                      <a:r>
                        <a:rPr lang="en-US" sz="1200" b="0" i="0" u="none" strike="noStrike">
                          <a:solidFill>
                            <a:srgbClr val="000000"/>
                          </a:solidFill>
                          <a:effectLst/>
                          <a:latin typeface="Times New Roman" panose="02020603050405020304" pitchFamily="18" charset="0"/>
                        </a:rPr>
                        <a:t>Population Density (scaled 1000)</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35.20392</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30.02</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2905742754"/>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100" b="0" i="1" u="none" strike="noStrike">
                          <a:solidFill>
                            <a:srgbClr val="000000"/>
                          </a:solidFill>
                          <a:effectLst/>
                          <a:latin typeface="Aptos Narrow"/>
                        </a:rPr>
                        <a:t>2.00120</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100" b="0" i="1" u="none" strike="noStrike">
                          <a:solidFill>
                            <a:srgbClr val="000000"/>
                          </a:solidFill>
                          <a:effectLst/>
                          <a:latin typeface="Aptos Narrow"/>
                        </a:rPr>
                        <a:t>1.94</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2867480"/>
                  </a:ext>
                </a:extLst>
              </a:tr>
              <a:tr h="298823">
                <a:tc>
                  <a:txBody>
                    <a:bodyPr/>
                    <a:lstStyle/>
                    <a:p>
                      <a:pPr algn="l" fontAlgn="b"/>
                      <a:r>
                        <a:rPr lang="en-US" sz="1200" b="0" i="0" u="none" strike="noStrike">
                          <a:solidFill>
                            <a:srgbClr val="000000"/>
                          </a:solidFill>
                          <a:effectLst/>
                          <a:latin typeface="Times New Roman" panose="02020603050405020304" pitchFamily="18" charset="0"/>
                        </a:rPr>
                        <a:t>State Effects</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Yes</a:t>
                      </a:r>
                    </a:p>
                  </a:txBody>
                  <a:tcPr marL="5515" marR="5515" marT="5515"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Yes</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Yes</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Yes</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1251817"/>
                  </a:ext>
                </a:extLst>
              </a:tr>
              <a:tr h="298823">
                <a:tc>
                  <a:txBody>
                    <a:bodyPr/>
                    <a:lstStyle/>
                    <a:p>
                      <a:pPr algn="l" fontAlgn="b"/>
                      <a:r>
                        <a:rPr lang="en-US" sz="1200" b="0" i="0" u="none" strike="noStrike">
                          <a:solidFill>
                            <a:srgbClr val="000000"/>
                          </a:solidFill>
                          <a:effectLst/>
                          <a:latin typeface="Times New Roman" panose="02020603050405020304" pitchFamily="18" charset="0"/>
                        </a:rPr>
                        <a:t>Observations</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7939</a:t>
                      </a:r>
                    </a:p>
                  </a:txBody>
                  <a:tcPr marL="5515" marR="5515" marT="5515"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7939</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7939</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7939</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127364126"/>
                  </a:ext>
                </a:extLst>
              </a:tr>
              <a:tr h="298823">
                <a:tc>
                  <a:txBody>
                    <a:bodyPr/>
                    <a:lstStyle/>
                    <a:p>
                      <a:pPr algn="l" fontAlgn="b"/>
                      <a:r>
                        <a:rPr lang="en-US" sz="1200" b="0" i="0" u="none" strike="noStrike">
                          <a:solidFill>
                            <a:srgbClr val="000000"/>
                          </a:solidFill>
                          <a:effectLst/>
                          <a:latin typeface="Times New Roman" panose="02020603050405020304" pitchFamily="18" charset="0"/>
                        </a:rPr>
                        <a:t>R2</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0.7556</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0.7677</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0.7759</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0.7814</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229084879"/>
                  </a:ext>
                </a:extLst>
              </a:tr>
              <a:tr h="298823">
                <a:tc>
                  <a:txBody>
                    <a:bodyPr/>
                    <a:lstStyle/>
                    <a:p>
                      <a:pPr algn="l" fontAlgn="b"/>
                      <a:r>
                        <a:rPr lang="en-US" sz="1200" b="0" i="0" u="none" strike="noStrike">
                          <a:solidFill>
                            <a:srgbClr val="000000"/>
                          </a:solidFill>
                          <a:effectLst/>
                          <a:latin typeface="Times New Roman" panose="02020603050405020304" pitchFamily="18" charset="0"/>
                        </a:rPr>
                        <a:t>Adj. R2</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0.7553</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0.7674</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0.7756</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0.781</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1797559121"/>
                  </a:ext>
                </a:extLst>
              </a:tr>
              <a:tr h="597649">
                <a:tc>
                  <a:txBody>
                    <a:bodyPr/>
                    <a:lstStyle/>
                    <a:p>
                      <a:pPr algn="l" fontAlgn="b"/>
                      <a:r>
                        <a:rPr lang="da-DK" sz="1200" b="0" i="0" u="none" strike="noStrike">
                          <a:solidFill>
                            <a:srgbClr val="000000"/>
                          </a:solidFill>
                          <a:effectLst/>
                          <a:latin typeface="Times New Roman" panose="02020603050405020304" pitchFamily="18" charset="0"/>
                        </a:rPr>
                        <a:t>F Stat (10; df=7928) | (11; df=7927) | (12; df=7926)</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Aptos Narrow"/>
                        </a:rPr>
                        <a:t>2451</a:t>
                      </a:r>
                    </a:p>
                  </a:txBody>
                  <a:tcPr marL="5515" marR="5515" marT="5515"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Aptos Narrow"/>
                        </a:rPr>
                        <a:t>2381</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Aptos Narrow"/>
                        </a:rPr>
                        <a:t>2495</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Aptos Narrow"/>
                        </a:rPr>
                        <a:t>2360</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a:rPr>
                        <a:t>***</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8162979"/>
                  </a:ext>
                </a:extLst>
              </a:tr>
            </a:tbl>
          </a:graphicData>
        </a:graphic>
      </p:graphicFrame>
    </p:spTree>
    <p:extLst>
      <p:ext uri="{BB962C8B-B14F-4D97-AF65-F5344CB8AC3E}">
        <p14:creationId xmlns:p14="http://schemas.microsoft.com/office/powerpoint/2010/main" val="7928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9CCE-B3BD-6298-40F6-718A6050A125}"/>
              </a:ext>
            </a:extLst>
          </p:cNvPr>
          <p:cNvSpPr>
            <a:spLocks noGrp="1"/>
          </p:cNvSpPr>
          <p:nvPr>
            <p:ph type="title"/>
          </p:nvPr>
        </p:nvSpPr>
        <p:spPr/>
        <p:txBody>
          <a:bodyPr/>
          <a:lstStyle/>
          <a:p>
            <a:pPr algn="ctr"/>
            <a:r>
              <a:rPr lang="en-US" sz="4400" dirty="0">
                <a:solidFill>
                  <a:schemeClr val="tx2"/>
                </a:solidFill>
              </a:rPr>
              <a:t>Summary</a:t>
            </a:r>
            <a:r>
              <a:rPr lang="en-US" dirty="0">
                <a:solidFill>
                  <a:schemeClr val="tx2"/>
                </a:solidFill>
              </a:rPr>
              <a:t> </a:t>
            </a:r>
            <a:r>
              <a:rPr lang="en-US" sz="4400" dirty="0">
                <a:solidFill>
                  <a:schemeClr val="tx2"/>
                </a:solidFill>
              </a:rPr>
              <a:t>Statistics (pop subset &lt;40)</a:t>
            </a:r>
            <a:endParaRPr lang="en-US" dirty="0"/>
          </a:p>
        </p:txBody>
      </p:sp>
      <p:graphicFrame>
        <p:nvGraphicFramePr>
          <p:cNvPr id="3" name="Table 2">
            <a:extLst>
              <a:ext uri="{FF2B5EF4-FFF2-40B4-BE49-F238E27FC236}">
                <a16:creationId xmlns:a16="http://schemas.microsoft.com/office/drawing/2014/main" id="{27C9CC36-44D4-2EA6-F735-7EF7A696F4CD}"/>
              </a:ext>
            </a:extLst>
          </p:cNvPr>
          <p:cNvGraphicFramePr>
            <a:graphicFrameLocks noGrp="1"/>
          </p:cNvGraphicFramePr>
          <p:nvPr>
            <p:extLst>
              <p:ext uri="{D42A27DB-BD31-4B8C-83A1-F6EECF244321}">
                <p14:modId xmlns:p14="http://schemas.microsoft.com/office/powerpoint/2010/main" val="2822274680"/>
              </p:ext>
            </p:extLst>
          </p:nvPr>
        </p:nvGraphicFramePr>
        <p:xfrm>
          <a:off x="838200" y="1690688"/>
          <a:ext cx="10515600" cy="4911279"/>
        </p:xfrm>
        <a:graphic>
          <a:graphicData uri="http://schemas.openxmlformats.org/drawingml/2006/table">
            <a:tbl>
              <a:tblPr>
                <a:tableStyleId>{5C22544A-7EE6-4342-B048-85BDC9FD1C3A}</a:tableStyleId>
              </a:tblPr>
              <a:tblGrid>
                <a:gridCol w="3914029">
                  <a:extLst>
                    <a:ext uri="{9D8B030D-6E8A-4147-A177-3AD203B41FA5}">
                      <a16:colId xmlns:a16="http://schemas.microsoft.com/office/drawing/2014/main" val="72260808"/>
                    </a:ext>
                  </a:extLst>
                </a:gridCol>
                <a:gridCol w="1313612">
                  <a:extLst>
                    <a:ext uri="{9D8B030D-6E8A-4147-A177-3AD203B41FA5}">
                      <a16:colId xmlns:a16="http://schemas.microsoft.com/office/drawing/2014/main" val="2101767093"/>
                    </a:ext>
                  </a:extLst>
                </a:gridCol>
                <a:gridCol w="1313612">
                  <a:extLst>
                    <a:ext uri="{9D8B030D-6E8A-4147-A177-3AD203B41FA5}">
                      <a16:colId xmlns:a16="http://schemas.microsoft.com/office/drawing/2014/main" val="4210970156"/>
                    </a:ext>
                  </a:extLst>
                </a:gridCol>
                <a:gridCol w="1313612">
                  <a:extLst>
                    <a:ext uri="{9D8B030D-6E8A-4147-A177-3AD203B41FA5}">
                      <a16:colId xmlns:a16="http://schemas.microsoft.com/office/drawing/2014/main" val="3838536506"/>
                    </a:ext>
                  </a:extLst>
                </a:gridCol>
                <a:gridCol w="1347123">
                  <a:extLst>
                    <a:ext uri="{9D8B030D-6E8A-4147-A177-3AD203B41FA5}">
                      <a16:colId xmlns:a16="http://schemas.microsoft.com/office/drawing/2014/main" val="4262075148"/>
                    </a:ext>
                  </a:extLst>
                </a:gridCol>
                <a:gridCol w="1313612">
                  <a:extLst>
                    <a:ext uri="{9D8B030D-6E8A-4147-A177-3AD203B41FA5}">
                      <a16:colId xmlns:a16="http://schemas.microsoft.com/office/drawing/2014/main" val="3594189099"/>
                    </a:ext>
                  </a:extLst>
                </a:gridCol>
              </a:tblGrid>
              <a:tr h="407575">
                <a:tc>
                  <a:txBody>
                    <a:bodyPr/>
                    <a:lstStyle/>
                    <a:p>
                      <a:pPr algn="ctr" fontAlgn="b"/>
                      <a:r>
                        <a:rPr lang="en-US" sz="2400" b="1" i="0" u="none" strike="noStrike" dirty="0">
                          <a:solidFill>
                            <a:schemeClr val="bg1"/>
                          </a:solidFill>
                          <a:effectLst/>
                          <a:latin typeface="Calibri" panose="020F0502020204030204" pitchFamily="34" charset="0"/>
                        </a:rPr>
                        <a:t>Variable</a:t>
                      </a:r>
                    </a:p>
                  </a:txBody>
                  <a:tcPr marL="9525" marR="9525" marT="9525" marB="0" anchor="b">
                    <a:solidFill>
                      <a:schemeClr val="tx2"/>
                    </a:solidFill>
                  </a:tcPr>
                </a:tc>
                <a:tc>
                  <a:txBody>
                    <a:bodyPr/>
                    <a:lstStyle/>
                    <a:p>
                      <a:pPr algn="l" fontAlgn="b"/>
                      <a:r>
                        <a:rPr lang="en-US" sz="2400" b="1" u="none" strike="noStrike" dirty="0">
                          <a:solidFill>
                            <a:schemeClr val="bg1"/>
                          </a:solidFill>
                          <a:effectLst/>
                        </a:rPr>
                        <a:t>min</a:t>
                      </a:r>
                      <a:endParaRPr lang="en-US" sz="24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400" b="1" u="none" strike="noStrike" dirty="0">
                          <a:solidFill>
                            <a:schemeClr val="bg1"/>
                          </a:solidFill>
                          <a:effectLst/>
                        </a:rPr>
                        <a:t>mean</a:t>
                      </a:r>
                      <a:endParaRPr lang="en-US" sz="24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400" b="1" u="none" strike="noStrike" dirty="0">
                          <a:solidFill>
                            <a:schemeClr val="bg1"/>
                          </a:solidFill>
                          <a:effectLst/>
                        </a:rPr>
                        <a:t>median</a:t>
                      </a:r>
                      <a:endParaRPr lang="en-US" sz="24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400" b="1" u="none" strike="noStrike">
                          <a:solidFill>
                            <a:schemeClr val="bg1"/>
                          </a:solidFill>
                          <a:effectLst/>
                        </a:rPr>
                        <a:t>max</a:t>
                      </a:r>
                      <a:endParaRPr lang="en-US" sz="2400" b="1" i="0" u="none" strike="noStrike">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400" b="1" u="none" strike="noStrike" dirty="0" err="1">
                          <a:solidFill>
                            <a:schemeClr val="bg1"/>
                          </a:solidFill>
                          <a:effectLst/>
                        </a:rPr>
                        <a:t>sd</a:t>
                      </a:r>
                      <a:endParaRPr lang="en-US" sz="24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extLst>
                  <a:ext uri="{0D108BD9-81ED-4DB2-BD59-A6C34878D82A}">
                    <a16:rowId xmlns:a16="http://schemas.microsoft.com/office/drawing/2014/main" val="3844255476"/>
                  </a:ext>
                </a:extLst>
              </a:tr>
              <a:tr h="407575">
                <a:tc>
                  <a:txBody>
                    <a:bodyPr/>
                    <a:lstStyle/>
                    <a:p>
                      <a:pPr algn="ctr" fontAlgn="b"/>
                      <a:r>
                        <a:rPr lang="en-US" sz="2400" u="none" strike="noStrike">
                          <a:effectLst/>
                        </a:rPr>
                        <a:t>% Non-green space </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0.03%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48.37%</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52.18%</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97.29%</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21.33%</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8500707"/>
                  </a:ext>
                </a:extLst>
              </a:tr>
              <a:tr h="835529">
                <a:tc>
                  <a:txBody>
                    <a:bodyPr/>
                    <a:lstStyle/>
                    <a:p>
                      <a:pPr algn="ctr" fontAlgn="b"/>
                      <a:r>
                        <a:rPr lang="en-US" sz="2400" u="none" strike="noStrike">
                          <a:effectLst/>
                        </a:rPr>
                        <a:t>% Households with incomplete kitchen/plumbing</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0.01%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0.62%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0.02%</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9034501"/>
                  </a:ext>
                </a:extLst>
              </a:tr>
              <a:tr h="407575">
                <a:tc>
                  <a:txBody>
                    <a:bodyPr/>
                    <a:lstStyle/>
                    <a:p>
                      <a:pPr algn="ctr" fontAlgn="b"/>
                      <a:r>
                        <a:rPr lang="en-US" sz="2400" u="none" strike="noStrike">
                          <a:effectLst/>
                        </a:rPr>
                        <a:t>Leaky USTs</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3.3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36.6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3.7</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8584370"/>
                  </a:ext>
                </a:extLst>
              </a:tr>
              <a:tr h="407575">
                <a:tc>
                  <a:txBody>
                    <a:bodyPr/>
                    <a:lstStyle/>
                    <a:p>
                      <a:pPr algn="ctr" fontAlgn="b"/>
                      <a:r>
                        <a:rPr lang="en-US" sz="2400" u="none" strike="noStrike">
                          <a:effectLst/>
                        </a:rPr>
                        <a:t>PM2.5 in the air</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9.4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9.1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13.9</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2.6</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4730020"/>
                  </a:ext>
                </a:extLst>
              </a:tr>
              <a:tr h="407575">
                <a:tc>
                  <a:txBody>
                    <a:bodyPr/>
                    <a:lstStyle/>
                    <a:p>
                      <a:pPr algn="ctr" fontAlgn="b"/>
                      <a:r>
                        <a:rPr lang="en-US" sz="2400" u="none" strike="noStrike">
                          <a:effectLst/>
                        </a:rPr>
                        <a:t>Hispanic (count)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1698.5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1225.0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14901.0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1525.1</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7789703"/>
                  </a:ext>
                </a:extLst>
              </a:tr>
              <a:tr h="407575">
                <a:tc>
                  <a:txBody>
                    <a:bodyPr/>
                    <a:lstStyle/>
                    <a:p>
                      <a:pPr algn="ctr" fontAlgn="b"/>
                      <a:r>
                        <a:rPr lang="en-US" sz="2400" u="none" strike="noStrike">
                          <a:effectLst/>
                        </a:rPr>
                        <a:t>American Indian (count)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70.4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7129.0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384.1</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1869472"/>
                  </a:ext>
                </a:extLst>
              </a:tr>
              <a:tr h="407575">
                <a:tc>
                  <a:txBody>
                    <a:bodyPr/>
                    <a:lstStyle/>
                    <a:p>
                      <a:pPr algn="ctr" fontAlgn="b"/>
                      <a:r>
                        <a:rPr lang="en-US" sz="2400" u="none" strike="noStrike">
                          <a:effectLst/>
                        </a:rPr>
                        <a:t>Black (count)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241.5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99.0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5737.0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406.8</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76192517"/>
                  </a:ext>
                </a:extLst>
              </a:tr>
              <a:tr h="407575">
                <a:tc>
                  <a:txBody>
                    <a:bodyPr/>
                    <a:lstStyle/>
                    <a:p>
                      <a:pPr algn="ctr" fontAlgn="b"/>
                      <a:r>
                        <a:rPr lang="en-US" sz="2400" u="none" strike="noStrike">
                          <a:effectLst/>
                        </a:rPr>
                        <a:t>% Without highschool degree</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14.55%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75%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13.32%</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41986789"/>
                  </a:ext>
                </a:extLst>
              </a:tr>
              <a:tr h="407575">
                <a:tc>
                  <a:txBody>
                    <a:bodyPr/>
                    <a:lstStyle/>
                    <a:p>
                      <a:pPr algn="ctr" fontAlgn="b"/>
                      <a:r>
                        <a:rPr lang="en-US" sz="2400" u="none" strike="noStrike">
                          <a:effectLst/>
                        </a:rPr>
                        <a:t>Mean Income</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92610.1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82734.0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434685.0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45506.9</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05870202"/>
                  </a:ext>
                </a:extLst>
              </a:tr>
              <a:tr h="407575">
                <a:tc>
                  <a:txBody>
                    <a:bodyPr/>
                    <a:lstStyle/>
                    <a:p>
                      <a:pPr algn="ctr" fontAlgn="b"/>
                      <a:r>
                        <a:rPr lang="en-US" sz="2400" u="none" strike="noStrike">
                          <a:effectLst/>
                        </a:rPr>
                        <a:t>Population</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4719.4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4437.0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38754.0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2237.0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3108933"/>
                  </a:ext>
                </a:extLst>
              </a:tr>
            </a:tbl>
          </a:graphicData>
        </a:graphic>
      </p:graphicFrame>
    </p:spTree>
    <p:extLst>
      <p:ext uri="{BB962C8B-B14F-4D97-AF65-F5344CB8AC3E}">
        <p14:creationId xmlns:p14="http://schemas.microsoft.com/office/powerpoint/2010/main" val="1172077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28AB-DC5F-228F-A207-E2133FD224F4}"/>
              </a:ext>
            </a:extLst>
          </p:cNvPr>
          <p:cNvSpPr>
            <a:spLocks noGrp="1"/>
          </p:cNvSpPr>
          <p:nvPr>
            <p:ph type="title"/>
          </p:nvPr>
        </p:nvSpPr>
        <p:spPr/>
        <p:txBody>
          <a:bodyPr/>
          <a:lstStyle/>
          <a:p>
            <a:pPr algn="ctr"/>
            <a:r>
              <a:rPr lang="en-US" sz="4400" dirty="0">
                <a:solidFill>
                  <a:schemeClr val="tx2"/>
                </a:solidFill>
              </a:rPr>
              <a:t>Summary</a:t>
            </a:r>
            <a:r>
              <a:rPr lang="en-US" dirty="0">
                <a:solidFill>
                  <a:schemeClr val="tx2"/>
                </a:solidFill>
              </a:rPr>
              <a:t> </a:t>
            </a:r>
            <a:r>
              <a:rPr lang="en-US" sz="4400" dirty="0">
                <a:solidFill>
                  <a:schemeClr val="tx2"/>
                </a:solidFill>
              </a:rPr>
              <a:t>Statistics (Pop subset &gt;50)</a:t>
            </a:r>
            <a:endParaRPr lang="en-US" dirty="0"/>
          </a:p>
        </p:txBody>
      </p:sp>
      <p:graphicFrame>
        <p:nvGraphicFramePr>
          <p:cNvPr id="3" name="Table 2">
            <a:extLst>
              <a:ext uri="{FF2B5EF4-FFF2-40B4-BE49-F238E27FC236}">
                <a16:creationId xmlns:a16="http://schemas.microsoft.com/office/drawing/2014/main" id="{8E1A3A75-B7D5-3061-14C7-D4162FC281FF}"/>
              </a:ext>
            </a:extLst>
          </p:cNvPr>
          <p:cNvGraphicFramePr>
            <a:graphicFrameLocks noGrp="1"/>
          </p:cNvGraphicFramePr>
          <p:nvPr>
            <p:extLst>
              <p:ext uri="{D42A27DB-BD31-4B8C-83A1-F6EECF244321}">
                <p14:modId xmlns:p14="http://schemas.microsoft.com/office/powerpoint/2010/main" val="2627689300"/>
              </p:ext>
            </p:extLst>
          </p:nvPr>
        </p:nvGraphicFramePr>
        <p:xfrm>
          <a:off x="838200" y="1690687"/>
          <a:ext cx="10515602" cy="4802185"/>
        </p:xfrm>
        <a:graphic>
          <a:graphicData uri="http://schemas.openxmlformats.org/drawingml/2006/table">
            <a:tbl>
              <a:tblPr>
                <a:tableStyleId>{5C22544A-7EE6-4342-B048-85BDC9FD1C3A}</a:tableStyleId>
              </a:tblPr>
              <a:tblGrid>
                <a:gridCol w="4687092">
                  <a:extLst>
                    <a:ext uri="{9D8B030D-6E8A-4147-A177-3AD203B41FA5}">
                      <a16:colId xmlns:a16="http://schemas.microsoft.com/office/drawing/2014/main" val="694510445"/>
                    </a:ext>
                  </a:extLst>
                </a:gridCol>
                <a:gridCol w="1165702">
                  <a:extLst>
                    <a:ext uri="{9D8B030D-6E8A-4147-A177-3AD203B41FA5}">
                      <a16:colId xmlns:a16="http://schemas.microsoft.com/office/drawing/2014/main" val="1021836796"/>
                    </a:ext>
                  </a:extLst>
                </a:gridCol>
                <a:gridCol w="1165702">
                  <a:extLst>
                    <a:ext uri="{9D8B030D-6E8A-4147-A177-3AD203B41FA5}">
                      <a16:colId xmlns:a16="http://schemas.microsoft.com/office/drawing/2014/main" val="225639239"/>
                    </a:ext>
                  </a:extLst>
                </a:gridCol>
                <a:gridCol w="1165702">
                  <a:extLst>
                    <a:ext uri="{9D8B030D-6E8A-4147-A177-3AD203B41FA5}">
                      <a16:colId xmlns:a16="http://schemas.microsoft.com/office/drawing/2014/main" val="562825245"/>
                    </a:ext>
                  </a:extLst>
                </a:gridCol>
                <a:gridCol w="1165702">
                  <a:extLst>
                    <a:ext uri="{9D8B030D-6E8A-4147-A177-3AD203B41FA5}">
                      <a16:colId xmlns:a16="http://schemas.microsoft.com/office/drawing/2014/main" val="3842945978"/>
                    </a:ext>
                  </a:extLst>
                </a:gridCol>
                <a:gridCol w="1165702">
                  <a:extLst>
                    <a:ext uri="{9D8B030D-6E8A-4147-A177-3AD203B41FA5}">
                      <a16:colId xmlns:a16="http://schemas.microsoft.com/office/drawing/2014/main" val="967055860"/>
                    </a:ext>
                  </a:extLst>
                </a:gridCol>
              </a:tblGrid>
              <a:tr h="400182">
                <a:tc>
                  <a:txBody>
                    <a:bodyPr/>
                    <a:lstStyle/>
                    <a:p>
                      <a:pPr algn="ctr" fontAlgn="b"/>
                      <a:r>
                        <a:rPr lang="en-US" sz="2000" b="1" u="none" strike="noStrike" dirty="0">
                          <a:solidFill>
                            <a:schemeClr val="bg1"/>
                          </a:solidFill>
                          <a:effectLst/>
                        </a:rPr>
                        <a:t>Variable</a:t>
                      </a:r>
                      <a:endParaRPr lang="en-US" sz="20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000" b="1" u="none" strike="noStrike" dirty="0">
                          <a:solidFill>
                            <a:schemeClr val="bg1"/>
                          </a:solidFill>
                          <a:effectLst/>
                        </a:rPr>
                        <a:t>min</a:t>
                      </a:r>
                      <a:endParaRPr lang="en-US" sz="20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000" b="1" u="none" strike="noStrike">
                          <a:solidFill>
                            <a:schemeClr val="bg1"/>
                          </a:solidFill>
                          <a:effectLst/>
                        </a:rPr>
                        <a:t>mean</a:t>
                      </a:r>
                      <a:endParaRPr lang="en-US" sz="2000" b="1" i="0" u="none" strike="noStrike">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000" b="1" u="none" strike="noStrike" dirty="0">
                          <a:solidFill>
                            <a:schemeClr val="bg1"/>
                          </a:solidFill>
                          <a:effectLst/>
                        </a:rPr>
                        <a:t>median</a:t>
                      </a:r>
                      <a:endParaRPr lang="en-US" sz="20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000" b="1" u="none" strike="noStrike" dirty="0">
                          <a:solidFill>
                            <a:schemeClr val="bg1"/>
                          </a:solidFill>
                          <a:effectLst/>
                        </a:rPr>
                        <a:t>max</a:t>
                      </a:r>
                      <a:endParaRPr lang="en-US" sz="20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tc>
                  <a:txBody>
                    <a:bodyPr/>
                    <a:lstStyle/>
                    <a:p>
                      <a:pPr algn="l" fontAlgn="b"/>
                      <a:r>
                        <a:rPr lang="en-US" sz="2000" b="1" u="none" strike="noStrike" dirty="0" err="1">
                          <a:solidFill>
                            <a:schemeClr val="bg1"/>
                          </a:solidFill>
                          <a:effectLst/>
                        </a:rPr>
                        <a:t>sd</a:t>
                      </a:r>
                      <a:endParaRPr lang="en-US" sz="2000" b="1" i="0" u="none" strike="noStrike" dirty="0">
                        <a:solidFill>
                          <a:schemeClr val="bg1"/>
                        </a:solidFill>
                        <a:effectLst/>
                        <a:latin typeface="Calibri" panose="020F0502020204030204" pitchFamily="34" charset="0"/>
                      </a:endParaRPr>
                    </a:p>
                  </a:txBody>
                  <a:tcPr marL="9525" marR="9525" marT="9525" marB="0" anchor="b">
                    <a:solidFill>
                      <a:schemeClr val="tx2"/>
                    </a:solidFill>
                  </a:tcPr>
                </a:tc>
                <a:extLst>
                  <a:ext uri="{0D108BD9-81ED-4DB2-BD59-A6C34878D82A}">
                    <a16:rowId xmlns:a16="http://schemas.microsoft.com/office/drawing/2014/main" val="2018448220"/>
                  </a:ext>
                </a:extLst>
              </a:tr>
              <a:tr h="400182">
                <a:tc>
                  <a:txBody>
                    <a:bodyPr/>
                    <a:lstStyle/>
                    <a:p>
                      <a:pPr algn="ctr" fontAlgn="b"/>
                      <a:r>
                        <a:rPr lang="en-US" sz="2000" u="none" strike="noStrike" dirty="0">
                          <a:effectLst/>
                        </a:rPr>
                        <a:t>% Non-green space </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56.17%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82.27%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83.25%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92.83%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6.25%</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3785874"/>
                  </a:ext>
                </a:extLst>
              </a:tr>
              <a:tr h="800365">
                <a:tc>
                  <a:txBody>
                    <a:bodyPr/>
                    <a:lstStyle/>
                    <a:p>
                      <a:pPr algn="ctr" fontAlgn="b"/>
                      <a:r>
                        <a:rPr lang="en-US" sz="2000" u="none" strike="noStrike">
                          <a:effectLst/>
                        </a:rPr>
                        <a:t>% Households with incomplete kitchen/plumbing</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0.20%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0.03%</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95405409"/>
                  </a:ext>
                </a:extLst>
              </a:tr>
              <a:tr h="400182">
                <a:tc>
                  <a:txBody>
                    <a:bodyPr/>
                    <a:lstStyle/>
                    <a:p>
                      <a:pPr algn="ctr" fontAlgn="b"/>
                      <a:r>
                        <a:rPr lang="en-US" sz="2000" u="none" strike="noStrike">
                          <a:effectLst/>
                        </a:rPr>
                        <a:t>Leaky USTs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9.0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8.4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42.2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7.5</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89488411"/>
                  </a:ext>
                </a:extLst>
              </a:tr>
              <a:tr h="400182">
                <a:tc>
                  <a:txBody>
                    <a:bodyPr/>
                    <a:lstStyle/>
                    <a:p>
                      <a:pPr algn="ctr" fontAlgn="b"/>
                      <a:r>
                        <a:rPr lang="en-US" sz="2000" u="none" strike="noStrike">
                          <a:effectLst/>
                        </a:rPr>
                        <a:t>PM2.5 in the air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7.6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12.3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12.6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13.5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0.8</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0205291"/>
                  </a:ext>
                </a:extLst>
              </a:tr>
              <a:tr h="400182">
                <a:tc>
                  <a:txBody>
                    <a:bodyPr/>
                    <a:lstStyle/>
                    <a:p>
                      <a:pPr algn="ctr" fontAlgn="b"/>
                      <a:r>
                        <a:rPr lang="en-US" sz="2000" u="none" strike="noStrike">
                          <a:effectLst/>
                        </a:rPr>
                        <a:t>Hispanic (count)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172.0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2350.5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2198.5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7164.0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1375.5</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7429479"/>
                  </a:ext>
                </a:extLst>
              </a:tr>
              <a:tr h="400182">
                <a:tc>
                  <a:txBody>
                    <a:bodyPr/>
                    <a:lstStyle/>
                    <a:p>
                      <a:pPr algn="ctr" fontAlgn="b"/>
                      <a:r>
                        <a:rPr lang="en-US" sz="2000" u="none" strike="noStrike">
                          <a:effectLst/>
                        </a:rPr>
                        <a:t>American Indian (count)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6.4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106.0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15.5</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4278128"/>
                  </a:ext>
                </a:extLst>
              </a:tr>
              <a:tr h="400182">
                <a:tc>
                  <a:txBody>
                    <a:bodyPr/>
                    <a:lstStyle/>
                    <a:p>
                      <a:pPr algn="ctr" fontAlgn="b"/>
                      <a:r>
                        <a:rPr lang="en-US" sz="2000" u="none" strike="noStrike">
                          <a:effectLst/>
                        </a:rPr>
                        <a:t>Black (count)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318.1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163.5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2901.0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439.3</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1758705"/>
                  </a:ext>
                </a:extLst>
              </a:tr>
              <a:tr h="400182">
                <a:tc>
                  <a:txBody>
                    <a:bodyPr/>
                    <a:lstStyle/>
                    <a:p>
                      <a:pPr algn="ctr" fontAlgn="b"/>
                      <a:r>
                        <a:rPr lang="en-US" sz="2000" u="none" strike="noStrike">
                          <a:effectLst/>
                        </a:rPr>
                        <a:t>% Without highschool degree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32.05%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32%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72%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19.22%</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88689546"/>
                  </a:ext>
                </a:extLst>
              </a:tr>
              <a:tr h="400182">
                <a:tc>
                  <a:txBody>
                    <a:bodyPr/>
                    <a:lstStyle/>
                    <a:p>
                      <a:pPr algn="ctr" fontAlgn="b"/>
                      <a:r>
                        <a:rPr lang="en-US" sz="2000" u="none" strike="noStrike">
                          <a:effectLst/>
                        </a:rPr>
                        <a:t>Mean Income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31596.0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55827.1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52717.5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129397.0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16480.3</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3619251"/>
                  </a:ext>
                </a:extLst>
              </a:tr>
              <a:tr h="400182">
                <a:tc>
                  <a:txBody>
                    <a:bodyPr/>
                    <a:lstStyle/>
                    <a:p>
                      <a:pPr algn="ctr" fontAlgn="b"/>
                      <a:r>
                        <a:rPr lang="en-US" sz="2000" u="none" strike="noStrike">
                          <a:effectLst/>
                        </a:rPr>
                        <a:t>Population</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1940.0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4151.4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4108.0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7995.0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1135.6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1789579"/>
                  </a:ext>
                </a:extLst>
              </a:tr>
            </a:tbl>
          </a:graphicData>
        </a:graphic>
      </p:graphicFrame>
    </p:spTree>
    <p:extLst>
      <p:ext uri="{BB962C8B-B14F-4D97-AF65-F5344CB8AC3E}">
        <p14:creationId xmlns:p14="http://schemas.microsoft.com/office/powerpoint/2010/main" val="1731970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BBD6-FD88-A1C7-482B-FBE08696255A}"/>
              </a:ext>
            </a:extLst>
          </p:cNvPr>
          <p:cNvSpPr>
            <a:spLocks noGrp="1"/>
          </p:cNvSpPr>
          <p:nvPr>
            <p:ph type="title"/>
          </p:nvPr>
        </p:nvSpPr>
        <p:spPr/>
        <p:txBody>
          <a:bodyPr/>
          <a:lstStyle/>
          <a:p>
            <a:r>
              <a:rPr lang="en-US" dirty="0"/>
              <a:t>Future Research Directions</a:t>
            </a:r>
          </a:p>
        </p:txBody>
      </p:sp>
      <p:sp>
        <p:nvSpPr>
          <p:cNvPr id="3" name="Content Placeholder 2">
            <a:extLst>
              <a:ext uri="{FF2B5EF4-FFF2-40B4-BE49-F238E27FC236}">
                <a16:creationId xmlns:a16="http://schemas.microsoft.com/office/drawing/2014/main" id="{1FFB4692-D79B-8F65-A248-2DAFA7AEDF5D}"/>
              </a:ext>
            </a:extLst>
          </p:cNvPr>
          <p:cNvSpPr>
            <a:spLocks noGrp="1"/>
          </p:cNvSpPr>
          <p:nvPr>
            <p:ph idx="1"/>
          </p:nvPr>
        </p:nvSpPr>
        <p:spPr/>
        <p:txBody>
          <a:bodyPr>
            <a:normAutofit/>
          </a:bodyPr>
          <a:lstStyle/>
          <a:p>
            <a:r>
              <a:rPr lang="en-US" dirty="0"/>
              <a:t>As remote sensing products continue to become available</a:t>
            </a:r>
          </a:p>
          <a:p>
            <a:pPr lvl="1"/>
            <a:r>
              <a:rPr lang="en-US" dirty="0"/>
              <a:t>Explore relationships with environmental burdens &amp; demographics over time with panel data</a:t>
            </a:r>
          </a:p>
          <a:p>
            <a:r>
              <a:rPr lang="en-US" dirty="0"/>
              <a:t>Because there are gaps between air pollution monitoring stations, further analysis of air pollution still needs to be explored at a more local level by accounting for point sources in rural areas </a:t>
            </a:r>
            <a:r>
              <a:rPr lang="en-US" sz="1700" i="1" dirty="0"/>
              <a:t>(41)</a:t>
            </a:r>
          </a:p>
          <a:p>
            <a:r>
              <a:rPr lang="en-US" dirty="0"/>
              <a:t>Exploring relationships between environmental burdens &amp; Hispanic split between white and non-white interesting to see if race alone is a larger driver for disproportional exposure</a:t>
            </a:r>
          </a:p>
        </p:txBody>
      </p:sp>
    </p:spTree>
    <p:extLst>
      <p:ext uri="{BB962C8B-B14F-4D97-AF65-F5344CB8AC3E}">
        <p14:creationId xmlns:p14="http://schemas.microsoft.com/office/powerpoint/2010/main" val="80076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6C122A-509C-31CA-F11B-480F9788FA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99890" y="39383"/>
            <a:ext cx="6592220" cy="6779233"/>
          </a:xfrm>
          <a:prstGeom prst="rect">
            <a:avLst/>
          </a:prstGeom>
        </p:spPr>
      </p:pic>
    </p:spTree>
    <p:extLst>
      <p:ext uri="{BB962C8B-B14F-4D97-AF65-F5344CB8AC3E}">
        <p14:creationId xmlns:p14="http://schemas.microsoft.com/office/powerpoint/2010/main" val="1630623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9CC5-4587-5774-055E-04CB3F0F00E7}"/>
              </a:ext>
            </a:extLst>
          </p:cNvPr>
          <p:cNvSpPr>
            <a:spLocks noGrp="1"/>
          </p:cNvSpPr>
          <p:nvPr>
            <p:ph type="title"/>
          </p:nvPr>
        </p:nvSpPr>
        <p:spPr/>
        <p:txBody>
          <a:bodyPr/>
          <a:lstStyle/>
          <a:p>
            <a:r>
              <a:rPr lang="en-US"/>
              <a:t>Environmental Justice Literature</a:t>
            </a:r>
            <a:endParaRPr lang="en-US" dirty="0"/>
          </a:p>
        </p:txBody>
      </p:sp>
      <p:sp>
        <p:nvSpPr>
          <p:cNvPr id="3" name="Content Placeholder 2">
            <a:extLst>
              <a:ext uri="{FF2B5EF4-FFF2-40B4-BE49-F238E27FC236}">
                <a16:creationId xmlns:a16="http://schemas.microsoft.com/office/drawing/2014/main" id="{849625DD-0163-CD1D-3170-E09BA0528588}"/>
              </a:ext>
            </a:extLst>
          </p:cNvPr>
          <p:cNvSpPr>
            <a:spLocks noGrp="1"/>
          </p:cNvSpPr>
          <p:nvPr>
            <p:ph idx="1"/>
          </p:nvPr>
        </p:nvSpPr>
        <p:spPr>
          <a:xfrm>
            <a:off x="838200" y="1825625"/>
            <a:ext cx="7438697" cy="4351338"/>
          </a:xfrm>
        </p:spPr>
        <p:txBody>
          <a:bodyPr>
            <a:normAutofit/>
          </a:bodyPr>
          <a:lstStyle/>
          <a:p>
            <a:r>
              <a:rPr lang="en-US" sz="3200" dirty="0"/>
              <a:t>Burdens lead to adverse health outcomes hindering productivity &amp; income equality </a:t>
            </a:r>
            <a:r>
              <a:rPr lang="en-US" sz="1800" i="1" dirty="0"/>
              <a:t>(20, 21, 22, 23; 24, 25, 26, 27)</a:t>
            </a:r>
          </a:p>
          <a:p>
            <a:r>
              <a:rPr lang="en-US" sz="3200" dirty="0"/>
              <a:t>Mitigation strategies’ disproportional outcomes</a:t>
            </a:r>
          </a:p>
          <a:p>
            <a:pPr lvl="1"/>
            <a:r>
              <a:rPr lang="en-US" sz="2800" dirty="0"/>
              <a:t>Tree canopy and green space less likely to be located in communities with higher minority populations </a:t>
            </a:r>
            <a:r>
              <a:rPr lang="en-US" sz="1800" i="1" dirty="0"/>
              <a:t>(28, 29)</a:t>
            </a:r>
          </a:p>
          <a:p>
            <a:pPr lvl="1"/>
            <a:r>
              <a:rPr lang="en-US" sz="2800" dirty="0"/>
              <a:t>Tree planting programs </a:t>
            </a:r>
            <a:r>
              <a:rPr lang="en-US" sz="2800" dirty="0">
                <a:sym typeface="Wingdings" panose="05000000000000000000" pitchFamily="2" charset="2"/>
              </a:rPr>
              <a:t> g</a:t>
            </a:r>
            <a:r>
              <a:rPr lang="en-US" sz="2800" dirty="0"/>
              <a:t>entrification in NYC </a:t>
            </a:r>
            <a:r>
              <a:rPr lang="en-US" sz="1800" i="1" dirty="0"/>
              <a:t>(30)</a:t>
            </a:r>
            <a:endParaRPr lang="en-US" i="1" dirty="0"/>
          </a:p>
        </p:txBody>
      </p:sp>
      <p:grpSp>
        <p:nvGrpSpPr>
          <p:cNvPr id="8" name="Group 7">
            <a:extLst>
              <a:ext uri="{FF2B5EF4-FFF2-40B4-BE49-F238E27FC236}">
                <a16:creationId xmlns:a16="http://schemas.microsoft.com/office/drawing/2014/main" id="{76EC053F-2A3B-8B31-7295-D86D6E04CFEB}"/>
              </a:ext>
            </a:extLst>
          </p:cNvPr>
          <p:cNvGrpSpPr/>
          <p:nvPr/>
        </p:nvGrpSpPr>
        <p:grpSpPr>
          <a:xfrm>
            <a:off x="8607972" y="1825625"/>
            <a:ext cx="3268717" cy="4009342"/>
            <a:chOff x="8607972" y="1690688"/>
            <a:chExt cx="3268717" cy="4009342"/>
          </a:xfrm>
        </p:grpSpPr>
        <p:pic>
          <p:nvPicPr>
            <p:cNvPr id="5" name="Picture 4" descr="Smoke from factory">
              <a:extLst>
                <a:ext uri="{FF2B5EF4-FFF2-40B4-BE49-F238E27FC236}">
                  <a16:creationId xmlns:a16="http://schemas.microsoft.com/office/drawing/2014/main" id="{B308C98F-780B-6D4B-439D-563B76B96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7973" y="1690688"/>
              <a:ext cx="3268716" cy="2004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Hand planting seedling">
              <a:extLst>
                <a:ext uri="{FF2B5EF4-FFF2-40B4-BE49-F238E27FC236}">
                  <a16:creationId xmlns:a16="http://schemas.microsoft.com/office/drawing/2014/main" id="{9750D1C3-FEB3-3899-C130-75E142053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7972" y="3695359"/>
              <a:ext cx="3268717" cy="2004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2305655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1AD642C-4415-41C8-E377-5EC2E7FB97EC}"/>
              </a:ext>
            </a:extLst>
          </p:cNvPr>
          <p:cNvGraphicFramePr/>
          <p:nvPr>
            <p:extLst>
              <p:ext uri="{D42A27DB-BD31-4B8C-83A1-F6EECF244321}">
                <p14:modId xmlns:p14="http://schemas.microsoft.com/office/powerpoint/2010/main" val="561290131"/>
              </p:ext>
            </p:extLst>
          </p:nvPr>
        </p:nvGraphicFramePr>
        <p:xfrm>
          <a:off x="1379621" y="680987"/>
          <a:ext cx="9432758" cy="549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712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336C122A-509C-31CA-F11B-480F9788F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890" y="32863"/>
            <a:ext cx="6592220" cy="6792273"/>
          </a:xfrm>
          <a:prstGeom prst="rect">
            <a:avLst/>
          </a:prstGeom>
        </p:spPr>
      </p:pic>
    </p:spTree>
    <p:extLst>
      <p:ext uri="{BB962C8B-B14F-4D97-AF65-F5344CB8AC3E}">
        <p14:creationId xmlns:p14="http://schemas.microsoft.com/office/powerpoint/2010/main" val="1630623362"/>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F156-9084-1552-0757-A15FB5B9C21C}"/>
              </a:ext>
            </a:extLst>
          </p:cNvPr>
          <p:cNvSpPr>
            <a:spLocks noGrp="1"/>
          </p:cNvSpPr>
          <p:nvPr>
            <p:ph type="title"/>
          </p:nvPr>
        </p:nvSpPr>
        <p:spPr/>
        <p:txBody>
          <a:bodyPr/>
          <a:lstStyle/>
          <a:p>
            <a:r>
              <a:rPr lang="en-US" dirty="0"/>
              <a:t>Environmental Justice Literature</a:t>
            </a:r>
          </a:p>
        </p:txBody>
      </p:sp>
      <p:sp>
        <p:nvSpPr>
          <p:cNvPr id="3" name="Content Placeholder 2">
            <a:extLst>
              <a:ext uri="{FF2B5EF4-FFF2-40B4-BE49-F238E27FC236}">
                <a16:creationId xmlns:a16="http://schemas.microsoft.com/office/drawing/2014/main" id="{D2DCDE22-047E-BEA4-86D9-972C74630088}"/>
              </a:ext>
            </a:extLst>
          </p:cNvPr>
          <p:cNvSpPr>
            <a:spLocks noGrp="1"/>
          </p:cNvSpPr>
          <p:nvPr>
            <p:ph idx="1"/>
          </p:nvPr>
        </p:nvSpPr>
        <p:spPr>
          <a:xfrm>
            <a:off x="838200" y="1825625"/>
            <a:ext cx="7443216" cy="4351338"/>
          </a:xfrm>
        </p:spPr>
        <p:txBody>
          <a:bodyPr>
            <a:normAutofit fontScale="92500" lnSpcReduction="10000"/>
          </a:bodyPr>
          <a:lstStyle/>
          <a:p>
            <a:r>
              <a:rPr lang="en-US" sz="3200" dirty="0"/>
              <a:t>Negative impacts of air &amp; water pollution fall more on low-income &amp; racial/ethnic minorities </a:t>
            </a:r>
            <a:r>
              <a:rPr lang="en-US" sz="1900" dirty="0"/>
              <a:t>(24, 26, </a:t>
            </a:r>
            <a:r>
              <a:rPr lang="da-DK" sz="1900" i="1" dirty="0"/>
              <a:t>31, 32, 33</a:t>
            </a:r>
            <a:r>
              <a:rPr lang="da-DK" sz="1900" dirty="0"/>
              <a:t>)</a:t>
            </a:r>
          </a:p>
          <a:p>
            <a:r>
              <a:rPr lang="en-US" sz="3200" dirty="0"/>
              <a:t>Poor water infrastructure in cities and households increases vulnerability to natural disasters, exposure to lead, and inhibits full use of water right</a:t>
            </a:r>
            <a:r>
              <a:rPr lang="en-US" sz="2400" dirty="0"/>
              <a:t> </a:t>
            </a:r>
            <a:r>
              <a:rPr lang="en-US" sz="1900" i="1" dirty="0"/>
              <a:t>(34, 35, </a:t>
            </a:r>
            <a:r>
              <a:rPr lang="fr-FR" sz="1900" i="1" dirty="0"/>
              <a:t>36, 37)</a:t>
            </a:r>
          </a:p>
          <a:p>
            <a:r>
              <a:rPr lang="fr-FR" sz="3200" dirty="0"/>
              <a:t>This </a:t>
            </a:r>
            <a:r>
              <a:rPr lang="fr-FR" sz="3200" dirty="0" err="1"/>
              <a:t>study</a:t>
            </a:r>
            <a:r>
              <a:rPr lang="fr-FR" sz="3200" dirty="0"/>
              <a:t> </a:t>
            </a:r>
            <a:r>
              <a:rPr lang="fr-FR" sz="3200" dirty="0" err="1"/>
              <a:t>adds</a:t>
            </a:r>
            <a:r>
              <a:rPr lang="fr-FR" sz="3200" dirty="0"/>
              <a:t> to the </a:t>
            </a:r>
            <a:r>
              <a:rPr lang="fr-FR" sz="3200" dirty="0" err="1"/>
              <a:t>literature</a:t>
            </a:r>
            <a:r>
              <a:rPr lang="fr-FR" sz="3200" dirty="0"/>
              <a:t> by </a:t>
            </a:r>
            <a:r>
              <a:rPr lang="fr-FR" sz="3200" dirty="0" err="1"/>
              <a:t>utilizing</a:t>
            </a:r>
            <a:r>
              <a:rPr lang="fr-FR" sz="3200" dirty="0"/>
              <a:t> </a:t>
            </a:r>
            <a:r>
              <a:rPr lang="fr-FR" sz="3200" dirty="0" err="1"/>
              <a:t>newly</a:t>
            </a:r>
            <a:r>
              <a:rPr lang="fr-FR" sz="3200" dirty="0"/>
              <a:t> </a:t>
            </a:r>
            <a:r>
              <a:rPr lang="fr-FR" sz="3200" dirty="0" err="1"/>
              <a:t>released</a:t>
            </a:r>
            <a:r>
              <a:rPr lang="fr-FR" sz="3200" dirty="0"/>
              <a:t> data set by Council on </a:t>
            </a:r>
            <a:r>
              <a:rPr lang="fr-FR" sz="3200" dirty="0" err="1"/>
              <a:t>Environmental</a:t>
            </a:r>
            <a:r>
              <a:rPr lang="fr-FR" sz="3200" dirty="0"/>
              <a:t> </a:t>
            </a:r>
            <a:r>
              <a:rPr lang="fr-FR" sz="3200" dirty="0" err="1"/>
              <a:t>Quality</a:t>
            </a:r>
            <a:r>
              <a:rPr lang="fr-FR" sz="3200" dirty="0"/>
              <a:t> (CEQ) in 2022</a:t>
            </a:r>
          </a:p>
        </p:txBody>
      </p:sp>
      <p:grpSp>
        <p:nvGrpSpPr>
          <p:cNvPr id="4" name="Group 3">
            <a:extLst>
              <a:ext uri="{FF2B5EF4-FFF2-40B4-BE49-F238E27FC236}">
                <a16:creationId xmlns:a16="http://schemas.microsoft.com/office/drawing/2014/main" id="{D39A01B3-90C5-8965-6D8F-6A9CA7CE160C}"/>
              </a:ext>
            </a:extLst>
          </p:cNvPr>
          <p:cNvGrpSpPr/>
          <p:nvPr/>
        </p:nvGrpSpPr>
        <p:grpSpPr>
          <a:xfrm>
            <a:off x="8735829" y="1825625"/>
            <a:ext cx="3013002" cy="4009342"/>
            <a:chOff x="8735829" y="1690688"/>
            <a:chExt cx="3013002" cy="4009342"/>
          </a:xfrm>
        </p:grpSpPr>
        <p:pic>
          <p:nvPicPr>
            <p:cNvPr id="5" name="Picture 4" descr="Fittings underneath a sink">
              <a:extLst>
                <a:ext uri="{FF2B5EF4-FFF2-40B4-BE49-F238E27FC236}">
                  <a16:creationId xmlns:a16="http://schemas.microsoft.com/office/drawing/2014/main" id="{A6B13211-A25C-B4DF-4427-F28D8B67F4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38828" y="1690688"/>
              <a:ext cx="3007006" cy="2004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Child drawing the earth">
              <a:extLst>
                <a:ext uri="{FF2B5EF4-FFF2-40B4-BE49-F238E27FC236}">
                  <a16:creationId xmlns:a16="http://schemas.microsoft.com/office/drawing/2014/main" id="{E5B7B4A5-2648-26DA-94E7-4CE3C3C48C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35829" y="3695359"/>
              <a:ext cx="3013002" cy="2004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2743612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311081A-A888-6C70-9A2E-CEB6CBF84A46}"/>
              </a:ext>
            </a:extLst>
          </p:cNvPr>
          <p:cNvGraphicFramePr>
            <a:graphicFrameLocks noGrp="1"/>
          </p:cNvGraphicFramePr>
          <p:nvPr>
            <p:extLst>
              <p:ext uri="{D42A27DB-BD31-4B8C-83A1-F6EECF244321}">
                <p14:modId xmlns:p14="http://schemas.microsoft.com/office/powerpoint/2010/main" val="2429268752"/>
              </p:ext>
            </p:extLst>
          </p:nvPr>
        </p:nvGraphicFramePr>
        <p:xfrm>
          <a:off x="904875" y="155902"/>
          <a:ext cx="10422455" cy="6547657"/>
        </p:xfrm>
        <a:graphic>
          <a:graphicData uri="http://schemas.openxmlformats.org/drawingml/2006/table">
            <a:tbl>
              <a:tblPr bandRow="1">
                <a:tableStyleId>{5C22544A-7EE6-4342-B048-85BDC9FD1C3A}</a:tableStyleId>
              </a:tblPr>
              <a:tblGrid>
                <a:gridCol w="2575460">
                  <a:extLst>
                    <a:ext uri="{9D8B030D-6E8A-4147-A177-3AD203B41FA5}">
                      <a16:colId xmlns:a16="http://schemas.microsoft.com/office/drawing/2014/main" val="2007088939"/>
                    </a:ext>
                  </a:extLst>
                </a:gridCol>
                <a:gridCol w="2615665">
                  <a:extLst>
                    <a:ext uri="{9D8B030D-6E8A-4147-A177-3AD203B41FA5}">
                      <a16:colId xmlns:a16="http://schemas.microsoft.com/office/drawing/2014/main" val="2227093267"/>
                    </a:ext>
                  </a:extLst>
                </a:gridCol>
                <a:gridCol w="2615665">
                  <a:extLst>
                    <a:ext uri="{9D8B030D-6E8A-4147-A177-3AD203B41FA5}">
                      <a16:colId xmlns:a16="http://schemas.microsoft.com/office/drawing/2014/main" val="3978587081"/>
                    </a:ext>
                  </a:extLst>
                </a:gridCol>
                <a:gridCol w="2615665">
                  <a:extLst>
                    <a:ext uri="{9D8B030D-6E8A-4147-A177-3AD203B41FA5}">
                      <a16:colId xmlns:a16="http://schemas.microsoft.com/office/drawing/2014/main" val="1039164920"/>
                    </a:ext>
                  </a:extLst>
                </a:gridCol>
              </a:tblGrid>
              <a:tr h="537345">
                <a:tc>
                  <a:txBody>
                    <a:bodyPr/>
                    <a:lstStyle/>
                    <a:p>
                      <a:pPr marL="0" marR="0" algn="l" defTabSz="914400" rtl="0" eaLnBrk="1" latinLnBrk="0" hangingPunct="1">
                        <a:lnSpc>
                          <a:spcPct val="107000"/>
                        </a:lnSpc>
                        <a:spcBef>
                          <a:spcPts val="0"/>
                        </a:spcBef>
                        <a:spcAft>
                          <a:spcPts val="0"/>
                        </a:spcAft>
                      </a:pPr>
                      <a:r>
                        <a:rPr lang="en-US" sz="2000" b="1" kern="1200" dirty="0">
                          <a:solidFill>
                            <a:schemeClr val="lt1"/>
                          </a:solidFill>
                          <a:latin typeface="+mn-lt"/>
                          <a:ea typeface="+mn-ea"/>
                          <a:cs typeface="+mn-cs"/>
                        </a:rPr>
                        <a:t>Environmental Burden</a:t>
                      </a:r>
                    </a:p>
                  </a:txBody>
                  <a:tcPr marL="64321" marR="64321" marT="0" marB="0">
                    <a:solidFill>
                      <a:schemeClr val="tx2"/>
                    </a:solidFill>
                  </a:tcPr>
                </a:tc>
                <a:tc>
                  <a:txBody>
                    <a:bodyPr/>
                    <a:lstStyle/>
                    <a:p>
                      <a:pPr marL="0" marR="0" algn="l" defTabSz="914400" rtl="0" eaLnBrk="1" latinLnBrk="0" hangingPunct="1">
                        <a:lnSpc>
                          <a:spcPct val="107000"/>
                        </a:lnSpc>
                        <a:spcBef>
                          <a:spcPts val="0"/>
                        </a:spcBef>
                        <a:spcAft>
                          <a:spcPts val="0"/>
                        </a:spcAft>
                      </a:pPr>
                      <a:r>
                        <a:rPr lang="en-US" sz="2000" b="1" kern="1200" dirty="0">
                          <a:solidFill>
                            <a:schemeClr val="lt1"/>
                          </a:solidFill>
                          <a:latin typeface="+mn-lt"/>
                          <a:ea typeface="+mn-ea"/>
                          <a:cs typeface="+mn-cs"/>
                        </a:rPr>
                        <a:t>Definition</a:t>
                      </a:r>
                    </a:p>
                  </a:txBody>
                  <a:tcPr marL="64321" marR="64321" marT="0" marB="0">
                    <a:solidFill>
                      <a:schemeClr val="tx2"/>
                    </a:solidFill>
                  </a:tcPr>
                </a:tc>
                <a:tc>
                  <a:txBody>
                    <a:bodyPr/>
                    <a:lstStyle/>
                    <a:p>
                      <a:pPr marL="0" marR="0" algn="l" defTabSz="914400" rtl="0" eaLnBrk="1" latinLnBrk="0" hangingPunct="1">
                        <a:lnSpc>
                          <a:spcPct val="107000"/>
                        </a:lnSpc>
                        <a:spcBef>
                          <a:spcPts val="0"/>
                        </a:spcBef>
                        <a:spcAft>
                          <a:spcPts val="0"/>
                        </a:spcAft>
                      </a:pPr>
                      <a:r>
                        <a:rPr lang="en-US" sz="2000" b="1" kern="1200" dirty="0">
                          <a:solidFill>
                            <a:schemeClr val="lt1"/>
                          </a:solidFill>
                          <a:latin typeface="+mn-lt"/>
                          <a:ea typeface="+mn-ea"/>
                          <a:cs typeface="+mn-cs"/>
                        </a:rPr>
                        <a:t>Measurement Units</a:t>
                      </a:r>
                    </a:p>
                  </a:txBody>
                  <a:tcPr marL="64321" marR="64321" marT="0" marB="0">
                    <a:solidFill>
                      <a:schemeClr val="tx2"/>
                    </a:solidFill>
                  </a:tcPr>
                </a:tc>
                <a:tc>
                  <a:txBody>
                    <a:bodyPr/>
                    <a:lstStyle/>
                    <a:p>
                      <a:pPr marL="0" marR="0" algn="l" defTabSz="914400" rtl="0" eaLnBrk="1" latinLnBrk="0" hangingPunct="1">
                        <a:lnSpc>
                          <a:spcPct val="107000"/>
                        </a:lnSpc>
                        <a:spcBef>
                          <a:spcPts val="0"/>
                        </a:spcBef>
                        <a:spcAft>
                          <a:spcPts val="0"/>
                        </a:spcAft>
                      </a:pPr>
                      <a:r>
                        <a:rPr lang="en-US" sz="2000" b="1" kern="1200" dirty="0">
                          <a:solidFill>
                            <a:schemeClr val="lt1"/>
                          </a:solidFill>
                          <a:latin typeface="+mn-lt"/>
                          <a:ea typeface="+mn-ea"/>
                          <a:cs typeface="+mn-cs"/>
                        </a:rPr>
                        <a:t>Years Available in CEJST</a:t>
                      </a:r>
                    </a:p>
                  </a:txBody>
                  <a:tcPr marL="64321" marR="64321" marT="0" marB="0">
                    <a:solidFill>
                      <a:schemeClr val="tx2"/>
                    </a:solidFill>
                  </a:tcPr>
                </a:tc>
                <a:extLst>
                  <a:ext uri="{0D108BD9-81ED-4DB2-BD59-A6C34878D82A}">
                    <a16:rowId xmlns:a16="http://schemas.microsoft.com/office/drawing/2014/main" val="1053612966"/>
                  </a:ext>
                </a:extLst>
              </a:tr>
              <a:tr h="1914442">
                <a:tc>
                  <a:txBody>
                    <a:bodyPr/>
                    <a:lstStyle/>
                    <a:p>
                      <a:pPr marL="0" marR="0">
                        <a:lnSpc>
                          <a:spcPct val="107000"/>
                        </a:lnSpc>
                        <a:spcBef>
                          <a:spcPts val="0"/>
                        </a:spcBef>
                        <a:spcAft>
                          <a:spcPts val="0"/>
                        </a:spcAft>
                      </a:pPr>
                      <a:r>
                        <a:rPr lang="en-US" sz="1800" dirty="0">
                          <a:solidFill>
                            <a:srgbClr val="000000"/>
                          </a:solidFill>
                          <a:effectLst/>
                        </a:rPr>
                        <a:t>Lack of Green Space</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Share of census tract acreage that is artificial surface (i.e. cement, roads, etc.), including cropland.</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Percent</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a:solidFill>
                            <a:srgbClr val="000000"/>
                          </a:solidFill>
                          <a:effectLst/>
                        </a:rPr>
                        <a:t>2019</a:t>
                      </a:r>
                      <a:endParaRPr lang="en-US" sz="1400">
                        <a:effectLst/>
                        <a:latin typeface="Aptos" panose="02110004020202020204"/>
                        <a:ea typeface="Aptos" panose="02110004020202020204"/>
                        <a:cs typeface="Aptos" panose="02110004020202020204"/>
                      </a:endParaRPr>
                    </a:p>
                  </a:txBody>
                  <a:tcPr marL="64321" marR="64321" marT="0" marB="0"/>
                </a:tc>
                <a:extLst>
                  <a:ext uri="{0D108BD9-81ED-4DB2-BD59-A6C34878D82A}">
                    <a16:rowId xmlns:a16="http://schemas.microsoft.com/office/drawing/2014/main" val="3092690194"/>
                  </a:ext>
                </a:extLst>
              </a:tr>
              <a:tr h="1088184">
                <a:tc>
                  <a:txBody>
                    <a:bodyPr/>
                    <a:lstStyle/>
                    <a:p>
                      <a:pPr marL="0" marR="0">
                        <a:lnSpc>
                          <a:spcPct val="107000"/>
                        </a:lnSpc>
                        <a:spcBef>
                          <a:spcPts val="0"/>
                        </a:spcBef>
                        <a:spcAft>
                          <a:spcPts val="0"/>
                        </a:spcAft>
                      </a:pPr>
                      <a:r>
                        <a:rPr lang="en-US" sz="1800" dirty="0">
                          <a:solidFill>
                            <a:srgbClr val="000000"/>
                          </a:solidFill>
                          <a:effectLst/>
                        </a:rPr>
                        <a:t>Households with Incomplete Plumbing</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The percent of households with incomplete kitchens or plumbing.</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Percent</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a:solidFill>
                            <a:srgbClr val="000000"/>
                          </a:solidFill>
                          <a:effectLst/>
                        </a:rPr>
                        <a:t>2018</a:t>
                      </a:r>
                      <a:endParaRPr lang="en-US" sz="1400">
                        <a:effectLst/>
                        <a:latin typeface="Aptos" panose="02110004020202020204"/>
                        <a:ea typeface="Aptos" panose="02110004020202020204"/>
                        <a:cs typeface="Aptos" panose="02110004020202020204"/>
                      </a:endParaRPr>
                    </a:p>
                  </a:txBody>
                  <a:tcPr marL="64321" marR="64321" marT="0" marB="0"/>
                </a:tc>
                <a:extLst>
                  <a:ext uri="{0D108BD9-81ED-4DB2-BD59-A6C34878D82A}">
                    <a16:rowId xmlns:a16="http://schemas.microsoft.com/office/drawing/2014/main" val="1054864654"/>
                  </a:ext>
                </a:extLst>
              </a:tr>
              <a:tr h="1363603">
                <a:tc>
                  <a:txBody>
                    <a:bodyPr/>
                    <a:lstStyle/>
                    <a:p>
                      <a:pPr marL="0" marR="0">
                        <a:lnSpc>
                          <a:spcPct val="107000"/>
                        </a:lnSpc>
                        <a:spcBef>
                          <a:spcPts val="0"/>
                        </a:spcBef>
                        <a:spcAft>
                          <a:spcPts val="0"/>
                        </a:spcAft>
                      </a:pPr>
                      <a:r>
                        <a:rPr lang="en-US" sz="1800">
                          <a:solidFill>
                            <a:srgbClr val="000000"/>
                          </a:solidFill>
                          <a:effectLst/>
                        </a:rPr>
                        <a:t>Leaky Underground Storage Tanks (USTs)</a:t>
                      </a:r>
                      <a:endParaRPr lang="en-US" sz="140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a:solidFill>
                            <a:srgbClr val="000000"/>
                          </a:solidFill>
                          <a:effectLst/>
                        </a:rPr>
                        <a:t>The density of leaky USTs and all active USTs within 1500 feet of each census tract.</a:t>
                      </a:r>
                      <a:endParaRPr lang="en-US" sz="140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Density</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a:solidFill>
                            <a:srgbClr val="000000"/>
                          </a:solidFill>
                          <a:effectLst/>
                        </a:rPr>
                        <a:t>2021</a:t>
                      </a:r>
                      <a:endParaRPr lang="en-US" sz="1400">
                        <a:effectLst/>
                        <a:latin typeface="Aptos" panose="02110004020202020204"/>
                        <a:ea typeface="Aptos" panose="02110004020202020204"/>
                        <a:cs typeface="Aptos" panose="02110004020202020204"/>
                      </a:endParaRPr>
                    </a:p>
                  </a:txBody>
                  <a:tcPr marL="64321" marR="64321" marT="0" marB="0"/>
                </a:tc>
                <a:extLst>
                  <a:ext uri="{0D108BD9-81ED-4DB2-BD59-A6C34878D82A}">
                    <a16:rowId xmlns:a16="http://schemas.microsoft.com/office/drawing/2014/main" val="3114053600"/>
                  </a:ext>
                </a:extLst>
              </a:tr>
              <a:tr h="1363603">
                <a:tc>
                  <a:txBody>
                    <a:bodyPr/>
                    <a:lstStyle/>
                    <a:p>
                      <a:pPr marL="0" marR="0">
                        <a:lnSpc>
                          <a:spcPct val="107000"/>
                        </a:lnSpc>
                        <a:spcBef>
                          <a:spcPts val="0"/>
                        </a:spcBef>
                        <a:spcAft>
                          <a:spcPts val="0"/>
                        </a:spcAft>
                      </a:pPr>
                      <a:r>
                        <a:rPr lang="en-US" sz="1800">
                          <a:solidFill>
                            <a:srgbClr val="000000"/>
                          </a:solidFill>
                          <a:effectLst/>
                        </a:rPr>
                        <a:t>PM2.5 in the Air</a:t>
                      </a:r>
                      <a:endParaRPr lang="en-US" sz="140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a:solidFill>
                            <a:srgbClr val="000000"/>
                          </a:solidFill>
                          <a:effectLst/>
                        </a:rPr>
                        <a:t>The amount of inhalable particles, less than 2.5 micrometers, in the air.</a:t>
                      </a:r>
                      <a:endParaRPr lang="en-US" sz="140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Micrograms per cubic meter of air</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2017</a:t>
                      </a:r>
                      <a:endParaRPr lang="en-US" sz="1400" dirty="0">
                        <a:effectLst/>
                        <a:latin typeface="Aptos" panose="02110004020202020204"/>
                        <a:ea typeface="Aptos" panose="02110004020202020204"/>
                        <a:cs typeface="Aptos" panose="02110004020202020204"/>
                      </a:endParaRPr>
                    </a:p>
                  </a:txBody>
                  <a:tcPr marL="64321" marR="64321" marT="0" marB="0"/>
                </a:tc>
                <a:extLst>
                  <a:ext uri="{0D108BD9-81ED-4DB2-BD59-A6C34878D82A}">
                    <a16:rowId xmlns:a16="http://schemas.microsoft.com/office/drawing/2014/main" val="226156601"/>
                  </a:ext>
                </a:extLst>
              </a:tr>
              <a:tr h="261926">
                <a:tc gridSpan="4">
                  <a:txBody>
                    <a:bodyPr/>
                    <a:lstStyle/>
                    <a:p>
                      <a:pPr marL="0" marR="0">
                        <a:lnSpc>
                          <a:spcPct val="107000"/>
                        </a:lnSpc>
                        <a:spcBef>
                          <a:spcPts val="0"/>
                        </a:spcBef>
                        <a:spcAft>
                          <a:spcPts val="0"/>
                        </a:spcAft>
                      </a:pPr>
                      <a:r>
                        <a:rPr lang="en-US" sz="1800" dirty="0">
                          <a:solidFill>
                            <a:srgbClr val="000000"/>
                          </a:solidFill>
                          <a:effectLst/>
                        </a:rPr>
                        <a:t>Note. Environmental burdens measured at the census tract level</a:t>
                      </a:r>
                      <a:endParaRPr lang="en-US" sz="1400" dirty="0">
                        <a:effectLst/>
                        <a:latin typeface="Aptos" panose="02110004020202020204"/>
                        <a:ea typeface="Aptos" panose="02110004020202020204"/>
                        <a:cs typeface="Aptos" panose="02110004020202020204"/>
                      </a:endParaRPr>
                    </a:p>
                  </a:txBody>
                  <a:tcPr marL="64321" marR="6432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017757"/>
                  </a:ext>
                </a:extLst>
              </a:tr>
            </a:tbl>
          </a:graphicData>
        </a:graphic>
      </p:graphicFrame>
    </p:spTree>
    <p:extLst>
      <p:ext uri="{BB962C8B-B14F-4D97-AF65-F5344CB8AC3E}">
        <p14:creationId xmlns:p14="http://schemas.microsoft.com/office/powerpoint/2010/main" val="445172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2C00051-0CDB-98F7-4828-FB2BD5786857}"/>
              </a:ext>
            </a:extLst>
          </p:cNvPr>
          <p:cNvGraphicFramePr>
            <a:graphicFrameLocks noGrp="1"/>
          </p:cNvGraphicFramePr>
          <p:nvPr/>
        </p:nvGraphicFramePr>
        <p:xfrm>
          <a:off x="1001628" y="183553"/>
          <a:ext cx="10188744" cy="6235785"/>
        </p:xfrm>
        <a:graphic>
          <a:graphicData uri="http://schemas.openxmlformats.org/drawingml/2006/table">
            <a:tbl>
              <a:tblPr firstRow="1" bandRow="1">
                <a:tableStyleId>{5C22544A-7EE6-4342-B048-85BDC9FD1C3A}</a:tableStyleId>
              </a:tblPr>
              <a:tblGrid>
                <a:gridCol w="3396248">
                  <a:extLst>
                    <a:ext uri="{9D8B030D-6E8A-4147-A177-3AD203B41FA5}">
                      <a16:colId xmlns:a16="http://schemas.microsoft.com/office/drawing/2014/main" val="2208522131"/>
                    </a:ext>
                  </a:extLst>
                </a:gridCol>
                <a:gridCol w="3396248">
                  <a:extLst>
                    <a:ext uri="{9D8B030D-6E8A-4147-A177-3AD203B41FA5}">
                      <a16:colId xmlns:a16="http://schemas.microsoft.com/office/drawing/2014/main" val="1868097448"/>
                    </a:ext>
                  </a:extLst>
                </a:gridCol>
                <a:gridCol w="3396248">
                  <a:extLst>
                    <a:ext uri="{9D8B030D-6E8A-4147-A177-3AD203B41FA5}">
                      <a16:colId xmlns:a16="http://schemas.microsoft.com/office/drawing/2014/main" val="1775789282"/>
                    </a:ext>
                  </a:extLst>
                </a:gridCol>
              </a:tblGrid>
              <a:tr h="528083">
                <a:tc>
                  <a:txBody>
                    <a:bodyPr/>
                    <a:lstStyle/>
                    <a:p>
                      <a:r>
                        <a:rPr lang="en-US" sz="2400" dirty="0"/>
                        <a:t>Variable</a:t>
                      </a:r>
                    </a:p>
                  </a:txBody>
                  <a:tcPr>
                    <a:solidFill>
                      <a:schemeClr val="tx2"/>
                    </a:solidFill>
                  </a:tcPr>
                </a:tc>
                <a:tc>
                  <a:txBody>
                    <a:bodyPr/>
                    <a:lstStyle/>
                    <a:p>
                      <a:r>
                        <a:rPr lang="en-US" sz="2400" dirty="0"/>
                        <a:t>Definition</a:t>
                      </a:r>
                    </a:p>
                  </a:txBody>
                  <a:tcPr>
                    <a:solidFill>
                      <a:schemeClr val="tx2"/>
                    </a:solidFill>
                  </a:tcPr>
                </a:tc>
                <a:tc>
                  <a:txBody>
                    <a:bodyPr/>
                    <a:lstStyle/>
                    <a:p>
                      <a:r>
                        <a:rPr lang="en-US" sz="2400" dirty="0"/>
                        <a:t>Units</a:t>
                      </a:r>
                    </a:p>
                  </a:txBody>
                  <a:tcPr>
                    <a:solidFill>
                      <a:schemeClr val="tx2"/>
                    </a:solidFill>
                  </a:tcPr>
                </a:tc>
                <a:extLst>
                  <a:ext uri="{0D108BD9-81ED-4DB2-BD59-A6C34878D82A}">
                    <a16:rowId xmlns:a16="http://schemas.microsoft.com/office/drawing/2014/main" val="2015540451"/>
                  </a:ext>
                </a:extLst>
              </a:tr>
              <a:tr h="1895410">
                <a:tc>
                  <a:txBody>
                    <a:bodyPr/>
                    <a:lstStyle/>
                    <a:p>
                      <a:r>
                        <a:rPr lang="en-US" sz="2400" dirty="0"/>
                        <a:t>Race &amp; Ethnicity</a:t>
                      </a:r>
                    </a:p>
                  </a:txBody>
                  <a:tcPr/>
                </a:tc>
                <a:tc>
                  <a:txBody>
                    <a:bodyPr/>
                    <a:lstStyle/>
                    <a:p>
                      <a:r>
                        <a:rPr lang="en-US" sz="2400" dirty="0"/>
                        <a:t>Race: Number of people who identify as White, Black, American Indian, etc.</a:t>
                      </a:r>
                    </a:p>
                    <a:p>
                      <a:r>
                        <a:rPr lang="en-US" sz="2400" dirty="0"/>
                        <a:t>Ethnicity: Number of people who identify as Hispanic</a:t>
                      </a:r>
                    </a:p>
                  </a:txBody>
                  <a:tcPr/>
                </a:tc>
                <a:tc>
                  <a:txBody>
                    <a:bodyPr/>
                    <a:lstStyle/>
                    <a:p>
                      <a:r>
                        <a:rPr lang="en-US" sz="2400" dirty="0"/>
                        <a:t>Count</a:t>
                      </a:r>
                    </a:p>
                  </a:txBody>
                  <a:tcPr/>
                </a:tc>
                <a:extLst>
                  <a:ext uri="{0D108BD9-81ED-4DB2-BD59-A6C34878D82A}">
                    <a16:rowId xmlns:a16="http://schemas.microsoft.com/office/drawing/2014/main" val="1756779611"/>
                  </a:ext>
                </a:extLst>
              </a:tr>
              <a:tr h="933611">
                <a:tc>
                  <a:txBody>
                    <a:bodyPr/>
                    <a:lstStyle/>
                    <a:p>
                      <a:r>
                        <a:rPr lang="en-US" sz="2400" dirty="0"/>
                        <a:t>Income</a:t>
                      </a:r>
                    </a:p>
                  </a:txBody>
                  <a:tcPr/>
                </a:tc>
                <a:tc>
                  <a:txBody>
                    <a:bodyPr/>
                    <a:lstStyle/>
                    <a:p>
                      <a:r>
                        <a:rPr lang="en-US" sz="2400" dirty="0"/>
                        <a:t>Mean household income in each census tract</a:t>
                      </a:r>
                    </a:p>
                  </a:txBody>
                  <a:tcPr/>
                </a:tc>
                <a:tc>
                  <a:txBody>
                    <a:bodyPr/>
                    <a:lstStyle/>
                    <a:p>
                      <a:r>
                        <a:rPr lang="en-US" sz="2400" dirty="0"/>
                        <a:t>U.S. Dollars</a:t>
                      </a:r>
                    </a:p>
                  </a:txBody>
                  <a:tcPr/>
                </a:tc>
                <a:extLst>
                  <a:ext uri="{0D108BD9-81ED-4DB2-BD59-A6C34878D82A}">
                    <a16:rowId xmlns:a16="http://schemas.microsoft.com/office/drawing/2014/main" val="121744334"/>
                  </a:ext>
                </a:extLst>
              </a:tr>
              <a:tr h="1184631">
                <a:tc>
                  <a:txBody>
                    <a:bodyPr/>
                    <a:lstStyle/>
                    <a:p>
                      <a:r>
                        <a:rPr lang="en-US" sz="2400" dirty="0"/>
                        <a:t>Education</a:t>
                      </a:r>
                    </a:p>
                  </a:txBody>
                  <a:tcPr/>
                </a:tc>
                <a:tc>
                  <a:txBody>
                    <a:bodyPr/>
                    <a:lstStyle/>
                    <a:p>
                      <a:r>
                        <a:rPr lang="en-US" sz="2400" dirty="0"/>
                        <a:t>Percent of people aged 25 or older with no high school degree</a:t>
                      </a:r>
                    </a:p>
                  </a:txBody>
                  <a:tcPr/>
                </a:tc>
                <a:tc>
                  <a:txBody>
                    <a:bodyPr/>
                    <a:lstStyle/>
                    <a:p>
                      <a:r>
                        <a:rPr lang="en-US" sz="2400" dirty="0"/>
                        <a:t>Percent</a:t>
                      </a:r>
                    </a:p>
                  </a:txBody>
                  <a:tcPr/>
                </a:tc>
                <a:extLst>
                  <a:ext uri="{0D108BD9-81ED-4DB2-BD59-A6C34878D82A}">
                    <a16:rowId xmlns:a16="http://schemas.microsoft.com/office/drawing/2014/main" val="2966929575"/>
                  </a:ext>
                </a:extLst>
              </a:tr>
              <a:tr h="933611">
                <a:tc>
                  <a:txBody>
                    <a:bodyPr/>
                    <a:lstStyle/>
                    <a:p>
                      <a:r>
                        <a:rPr lang="en-US" sz="2400" dirty="0"/>
                        <a:t>Population Density</a:t>
                      </a:r>
                    </a:p>
                  </a:txBody>
                  <a:tcPr/>
                </a:tc>
                <a:tc>
                  <a:txBody>
                    <a:bodyPr/>
                    <a:lstStyle/>
                    <a:p>
                      <a:r>
                        <a:rPr lang="en-US" sz="2400" dirty="0"/>
                        <a:t>Population divided by acres in each census tract</a:t>
                      </a:r>
                    </a:p>
                  </a:txBody>
                  <a:tcPr/>
                </a:tc>
                <a:tc>
                  <a:txBody>
                    <a:bodyPr/>
                    <a:lstStyle/>
                    <a:p>
                      <a:r>
                        <a:rPr lang="en-US" sz="2400" dirty="0"/>
                        <a:t>Density</a:t>
                      </a:r>
                    </a:p>
                  </a:txBody>
                  <a:tcPr/>
                </a:tc>
                <a:extLst>
                  <a:ext uri="{0D108BD9-81ED-4DB2-BD59-A6C34878D82A}">
                    <a16:rowId xmlns:a16="http://schemas.microsoft.com/office/drawing/2014/main" val="2776881196"/>
                  </a:ext>
                </a:extLst>
              </a:tr>
            </a:tbl>
          </a:graphicData>
        </a:graphic>
      </p:graphicFrame>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8D6F644-9A68-1A93-7E9B-813F2209EE06}"/>
                  </a:ext>
                </a:extLst>
              </p:cNvPr>
              <p:cNvGraphicFramePr>
                <a:graphicFrameLocks noChangeAspect="1"/>
              </p:cNvGraphicFramePr>
              <p:nvPr/>
            </p:nvGraphicFramePr>
            <p:xfrm>
              <a:off x="3147561" y="812182"/>
              <a:ext cx="289560" cy="289560"/>
            </p:xfrm>
            <a:graphic>
              <a:graphicData uri="http://schemas.microsoft.com/office/powerpoint/2016/slidezoom">
                <pslz:sldZm>
                  <pslz:sldZmObj sldId="282" cId="3391712444">
                    <pslz:zmPr id="{DA6DDF47-7D2D-4570-AA85-A9459D4A3A73}" returnToParent="0" imageType="cover" transitionDur="1000">
                      <p166:blipFill xmlns:p166="http://schemas.microsoft.com/office/powerpoint/2016/6/main">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166:blipFill>
                      <p166:spPr xmlns:p166="http://schemas.microsoft.com/office/powerpoint/2016/6/main">
                        <a:xfrm>
                          <a:off x="0" y="0"/>
                          <a:ext cx="289560" cy="289560"/>
                        </a:xfrm>
                        <a:prstGeom prst="rect">
                          <a:avLst/>
                        </a:prstGeom>
                        <a:ln w="3175">
                          <a:solidFill>
                            <a:prstClr val="ltGray"/>
                          </a:solidFill>
                        </a:ln>
                      </p166:spPr>
                    </pslz:zmPr>
                  </pslz:sldZmObj>
                </pslz:sldZm>
              </a:graphicData>
            </a:graphic>
          </p:graphicFrame>
        </mc:Choice>
        <mc:Fallback xmlns="">
          <p:pic>
            <p:nvPicPr>
              <p:cNvPr id="6" name="Slide Zoom 5">
                <a:hlinkClick r:id="rId5" action="ppaction://hlinksldjump"/>
                <a:extLst>
                  <a:ext uri="{FF2B5EF4-FFF2-40B4-BE49-F238E27FC236}">
                    <a16:creationId xmlns:a16="http://schemas.microsoft.com/office/drawing/2014/main" id="{B8D6F644-9A68-1A93-7E9B-813F2209EE06}"/>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47561" y="812182"/>
                <a:ext cx="289560" cy="289560"/>
              </a:xfrm>
              <a:prstGeom prst="rect">
                <a:avLst/>
              </a:prstGeom>
              <a:ln w="3175">
                <a:solidFill>
                  <a:prstClr val="ltGray"/>
                </a:solidFill>
              </a:ln>
            </p:spPr>
          </p:pic>
        </mc:Fallback>
      </mc:AlternateContent>
    </p:spTree>
    <p:extLst>
      <p:ext uri="{BB962C8B-B14F-4D97-AF65-F5344CB8AC3E}">
        <p14:creationId xmlns:p14="http://schemas.microsoft.com/office/powerpoint/2010/main" val="1942202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1AD642C-4415-41C8-E377-5EC2E7FB97EC}"/>
              </a:ext>
            </a:extLst>
          </p:cNvPr>
          <p:cNvGraphicFramePr/>
          <p:nvPr/>
        </p:nvGraphicFramePr>
        <p:xfrm>
          <a:off x="1379621" y="680987"/>
          <a:ext cx="9432758" cy="549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712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89A80CC-230E-80F3-A638-22319D29E837}"/>
              </a:ext>
            </a:extLst>
          </p:cNvPr>
          <p:cNvGraphicFramePr/>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8320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3133</TotalTime>
  <Words>2763</Words>
  <Application>Microsoft Office PowerPoint</Application>
  <PresentationFormat>Widescreen</PresentationFormat>
  <Paragraphs>1032</Paragraphs>
  <Slides>28</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Aptos</vt:lpstr>
      <vt:lpstr>Aptos Display</vt:lpstr>
      <vt:lpstr>Aptos Narrow</vt:lpstr>
      <vt:lpstr>Arial</vt:lpstr>
      <vt:lpstr>Calibri</vt:lpstr>
      <vt:lpstr>Times New Roman</vt:lpstr>
      <vt:lpstr>Wingdings</vt:lpstr>
      <vt:lpstr>Office Theme</vt:lpstr>
      <vt:lpstr>1_Office Theme</vt:lpstr>
      <vt:lpstr>Environmental Justice Considerations in the Colorado River Basin</vt:lpstr>
      <vt:lpstr>Environmental Justice in Colorado River Basin</vt:lpstr>
      <vt:lpstr>PowerPoint Presentation</vt:lpstr>
      <vt:lpstr>Environmental Justice Literature</vt:lpstr>
      <vt:lpstr>Environmental Justice Literature</vt:lpstr>
      <vt:lpstr>PowerPoint Presentation</vt:lpstr>
      <vt:lpstr>PowerPoint Presentation</vt:lpstr>
      <vt:lpstr>PowerPoint Presentation</vt:lpstr>
      <vt:lpstr>PowerPoint Presentation</vt:lpstr>
      <vt:lpstr>PowerPoint Presentation</vt:lpstr>
      <vt:lpstr>Limitations in CEJST Data</vt:lpstr>
      <vt:lpstr>Correlations Between Environmental Burdens and Independent Variables in the CRB</vt:lpstr>
      <vt:lpstr>Summary Statistics</vt:lpstr>
      <vt:lpstr>Econometric Models</vt:lpstr>
      <vt:lpstr>PowerPoint Presentation</vt:lpstr>
      <vt:lpstr>PowerPoint Presentation</vt:lpstr>
      <vt:lpstr>PowerPoint Presentation</vt:lpstr>
      <vt:lpstr>Summary of Statistical Findings</vt:lpstr>
      <vt:lpstr>Policy Implications</vt:lpstr>
      <vt:lpstr>Conclusion</vt:lpstr>
      <vt:lpstr>Thank you</vt:lpstr>
      <vt:lpstr>PowerPoint Presentation</vt:lpstr>
      <vt:lpstr>PowerPoint Presentation</vt:lpstr>
      <vt:lpstr>PowerPoint Presentation</vt:lpstr>
      <vt:lpstr>PowerPoint Presentation</vt:lpstr>
      <vt:lpstr>Summary Statistics (pop subset &lt;40)</vt:lpstr>
      <vt:lpstr>Summary Statistics (Pop subset &gt;50)</vt:lpstr>
      <vt:lpstr>Future Research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Justice Considerations in the Colorado River Basin</dc:title>
  <dc:creator>Zoey Spitzer</dc:creator>
  <cp:lastModifiedBy>Zoey Spitzer</cp:lastModifiedBy>
  <cp:revision>30</cp:revision>
  <dcterms:created xsi:type="dcterms:W3CDTF">2024-05-20T14:23:03Z</dcterms:created>
  <dcterms:modified xsi:type="dcterms:W3CDTF">2024-05-22T22:53:58Z</dcterms:modified>
</cp:coreProperties>
</file>